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1"/>
  </p:notesMasterIdLst>
  <p:handoutMasterIdLst>
    <p:handoutMasterId r:id="rId42"/>
  </p:handoutMasterIdLst>
  <p:sldIdLst>
    <p:sldId id="364" r:id="rId2"/>
    <p:sldId id="352" r:id="rId3"/>
    <p:sldId id="287" r:id="rId4"/>
    <p:sldId id="297" r:id="rId5"/>
    <p:sldId id="298" r:id="rId6"/>
    <p:sldId id="301" r:id="rId7"/>
    <p:sldId id="325" r:id="rId8"/>
    <p:sldId id="326" r:id="rId9"/>
    <p:sldId id="300" r:id="rId10"/>
    <p:sldId id="355" r:id="rId11"/>
    <p:sldId id="302" r:id="rId12"/>
    <p:sldId id="303" r:id="rId13"/>
    <p:sldId id="353" r:id="rId14"/>
    <p:sldId id="354" r:id="rId15"/>
    <p:sldId id="307" r:id="rId16"/>
    <p:sldId id="327" r:id="rId17"/>
    <p:sldId id="328" r:id="rId18"/>
    <p:sldId id="329" r:id="rId19"/>
    <p:sldId id="330" r:id="rId20"/>
    <p:sldId id="308" r:id="rId21"/>
    <p:sldId id="310" r:id="rId22"/>
    <p:sldId id="331" r:id="rId23"/>
    <p:sldId id="332" r:id="rId24"/>
    <p:sldId id="357" r:id="rId25"/>
    <p:sldId id="360" r:id="rId26"/>
    <p:sldId id="361" r:id="rId27"/>
    <p:sldId id="336" r:id="rId28"/>
    <p:sldId id="362" r:id="rId29"/>
    <p:sldId id="334" r:id="rId30"/>
    <p:sldId id="363" r:id="rId31"/>
    <p:sldId id="337" r:id="rId32"/>
    <p:sldId id="339" r:id="rId33"/>
    <p:sldId id="338" r:id="rId34"/>
    <p:sldId id="341" r:id="rId35"/>
    <p:sldId id="344" r:id="rId36"/>
    <p:sldId id="322" r:id="rId37"/>
    <p:sldId id="323" r:id="rId38"/>
    <p:sldId id="356" r:id="rId39"/>
    <p:sldId id="324" r:id="rId40"/>
  </p:sldIdLst>
  <p:sldSz cx="9144000" cy="6858000" type="screen4x3"/>
  <p:notesSz cx="7086600" cy="93726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62" autoAdjust="0"/>
  </p:normalViewPr>
  <p:slideViewPr>
    <p:cSldViewPr>
      <p:cViewPr varScale="1">
        <p:scale>
          <a:sx n="85" d="100"/>
          <a:sy n="85" d="100"/>
        </p:scale>
        <p:origin x="84" y="1404"/>
      </p:cViewPr>
      <p:guideLst>
        <p:guide orient="horz" pos="29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3E0BA-897D-4D28-BE6F-E1FDBFB7BA7F}" type="datetimeFigureOut">
              <a:rPr lang="ko-KR" altLang="en-US" smtClean="0"/>
              <a:pPr/>
              <a:t>2017-01-03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14788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C0F68-2DE8-4971-B249-C3855878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838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D0F35EBF-B2EF-46F8-90D3-73B3907AD69E}" type="datetimeFigureOut">
              <a:rPr lang="ko-KR" altLang="en-US" smtClean="0"/>
              <a:pPr/>
              <a:t>2017-01-03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2379F1FA-4F52-409F-B7DB-9AFBB49A1A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97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72" eaLnBrk="1" hangingPunct="1">
              <a:spcBef>
                <a:spcPct val="0"/>
              </a:spcBef>
              <a:defRPr/>
            </a:pP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13445-90B6-4D31-B2A4-B21109C26886}" type="slidenum">
              <a:rPr lang="en-AU" altLang="en-US" smtClean="0"/>
              <a:pPr/>
              <a:t>1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81962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9F1FA-4F52-409F-B7DB-9AFBB49A1AD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25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9F1FA-4F52-409F-B7DB-9AFBB49A1AD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8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rick &amp;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OL080226_1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4579" r="6244" b="10786"/>
          <a:stretch>
            <a:fillRect/>
          </a:stretch>
        </p:blipFill>
        <p:spPr bwMode="auto">
          <a:xfrm>
            <a:off x="0" y="0"/>
            <a:ext cx="9515475" cy="71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/>
          </p:cNvSpPr>
          <p:nvPr/>
        </p:nvSpPr>
        <p:spPr bwMode="auto">
          <a:xfrm>
            <a:off x="1835150" y="836613"/>
            <a:ext cx="5180013" cy="2589212"/>
          </a:xfrm>
          <a:prstGeom prst="rect">
            <a:avLst/>
          </a:pr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4425950" y="3425825"/>
            <a:ext cx="2589213" cy="2590800"/>
          </a:xfrm>
          <a:prstGeom prst="rect">
            <a:avLst/>
          </a:prstGeom>
          <a:solidFill>
            <a:schemeClr val="accent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416425" y="960438"/>
            <a:ext cx="0" cy="2366962"/>
          </a:xfrm>
          <a:prstGeom prst="line">
            <a:avLst/>
          </a:prstGeom>
          <a:noFill/>
          <a:ln w="12700">
            <a:solidFill>
              <a:schemeClr val="accent1">
                <a:alpha val="50195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ijdelijke aanduiding voor datum 6"/>
          <p:cNvSpPr txBox="1">
            <a:spLocks/>
          </p:cNvSpPr>
          <p:nvPr/>
        </p:nvSpPr>
        <p:spPr>
          <a:xfrm>
            <a:off x="1979613" y="2565400"/>
            <a:ext cx="2303462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903538"/>
            <a:ext cx="17637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980729"/>
            <a:ext cx="2304256" cy="1512167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3501008"/>
            <a:ext cx="2304256" cy="2376264"/>
          </a:xfrm>
        </p:spPr>
        <p:txBody>
          <a:bodyPr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0" y="2564905"/>
            <a:ext cx="2304256" cy="396044"/>
          </a:xfrm>
        </p:spPr>
        <p:txBody>
          <a:bodyPr bIns="0" anchor="ctr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1">
                <a:solidFill>
                  <a:schemeClr val="accent1"/>
                </a:solidFill>
              </a:defRPr>
            </a:lvl2pPr>
            <a:lvl3pPr marL="0" indent="0">
              <a:buFontTx/>
              <a:buNone/>
              <a:defRPr sz="1200"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 sz="1200" b="1"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11"/>
          </p:nvPr>
        </p:nvSpPr>
        <p:spPr>
          <a:xfrm>
            <a:off x="4572000" y="2987675"/>
            <a:ext cx="23034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rebuchet MS" pitchFamily="32" charset="0"/>
                <a:ea typeface="Arial" pitchFamily="32" charset="0"/>
                <a:cs typeface="Arial" pitchFamily="32" charset="0"/>
              </a:defRPr>
            </a:lvl1pPr>
          </a:lstStyle>
          <a:p>
            <a:pPr>
              <a:defRPr/>
            </a:pPr>
            <a:r>
              <a:rPr lang="nl-NL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847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brick &amp;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OL080226_1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4579" r="6244" b="10786"/>
          <a:stretch>
            <a:fillRect/>
          </a:stretch>
        </p:blipFill>
        <p:spPr bwMode="auto">
          <a:xfrm>
            <a:off x="0" y="-71438"/>
            <a:ext cx="9442450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/>
          </p:cNvSpPr>
          <p:nvPr/>
        </p:nvSpPr>
        <p:spPr bwMode="auto">
          <a:xfrm>
            <a:off x="1835150" y="836613"/>
            <a:ext cx="5180013" cy="2589212"/>
          </a:xfrm>
          <a:prstGeom prst="rect">
            <a:avLst/>
          </a:pr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4425950" y="3425825"/>
            <a:ext cx="2589213" cy="2590800"/>
          </a:xfrm>
          <a:prstGeom prst="rect">
            <a:avLst/>
          </a:prstGeom>
          <a:solidFill>
            <a:schemeClr val="accent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416425" y="960438"/>
            <a:ext cx="0" cy="2366962"/>
          </a:xfrm>
          <a:prstGeom prst="line">
            <a:avLst/>
          </a:prstGeom>
          <a:noFill/>
          <a:ln w="12700">
            <a:solidFill>
              <a:schemeClr val="accent1">
                <a:alpha val="50195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903538"/>
            <a:ext cx="17637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980729"/>
            <a:ext cx="2304256" cy="1512167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3501008"/>
            <a:ext cx="2304256" cy="2376264"/>
          </a:xfrm>
        </p:spPr>
        <p:txBody>
          <a:bodyPr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572000" y="2564905"/>
            <a:ext cx="2304256" cy="396044"/>
          </a:xfrm>
        </p:spPr>
        <p:txBody>
          <a:bodyPr bIns="0" anchor="ctr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1">
                <a:solidFill>
                  <a:schemeClr val="accent1"/>
                </a:solidFill>
              </a:defRPr>
            </a:lvl2pPr>
            <a:lvl3pPr marL="0" indent="0">
              <a:buFontTx/>
              <a:buNone/>
              <a:defRPr sz="1200"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 sz="1200" b="1"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datum 6"/>
          <p:cNvSpPr>
            <a:spLocks noGrp="1"/>
          </p:cNvSpPr>
          <p:nvPr>
            <p:ph type="dt" sz="half" idx="11"/>
          </p:nvPr>
        </p:nvSpPr>
        <p:spPr>
          <a:xfrm>
            <a:off x="4572000" y="2987675"/>
            <a:ext cx="230346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rebuchet MS" pitchFamily="32" charset="0"/>
                <a:ea typeface="Arial" pitchFamily="32" charset="0"/>
                <a:cs typeface="Arial" pitchFamily="32" charset="0"/>
              </a:defRPr>
            </a:lvl1pPr>
          </a:lstStyle>
          <a:p>
            <a:pPr>
              <a:defRPr/>
            </a:pPr>
            <a:r>
              <a:rPr lang="nl-NL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9159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OL080226_103_sml"/>
          <p:cNvPicPr>
            <a:picLocks noChangeAspect="1" noChangeArrowheads="1"/>
          </p:cNvPicPr>
          <p:nvPr userDrawn="1"/>
        </p:nvPicPr>
        <p:blipFill>
          <a:blip r:embed="rId2" cstate="print"/>
          <a:srcRect l="8490" t="24579" r="6244" b="107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jdelijke aanduiding voor datum 6"/>
          <p:cNvSpPr txBox="1">
            <a:spLocks/>
          </p:cNvSpPr>
          <p:nvPr userDrawn="1"/>
        </p:nvSpPr>
        <p:spPr>
          <a:xfrm>
            <a:off x="1463676" y="3146425"/>
            <a:ext cx="3311525" cy="642938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defRPr/>
            </a:pPr>
            <a:endParaRPr lang="en-GB" sz="1200" b="1">
              <a:solidFill>
                <a:srgbClr val="0768A9"/>
              </a:solidFill>
              <a:latin typeface="Trebuchet MS" pitchFamily="34" charset="0"/>
            </a:endParaRPr>
          </a:p>
        </p:txBody>
      </p:sp>
      <p:sp>
        <p:nvSpPr>
          <p:cNvPr id="3" name="Rectangle 5"/>
          <p:cNvSpPr>
            <a:spLocks/>
          </p:cNvSpPr>
          <p:nvPr userDrawn="1"/>
        </p:nvSpPr>
        <p:spPr bwMode="auto">
          <a:xfrm rot="5400000">
            <a:off x="3906048" y="1681956"/>
            <a:ext cx="5770562" cy="34702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en-US">
              <a:solidFill>
                <a:srgbClr val="474747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 rot="16200000" flipH="1">
            <a:off x="6792119" y="1861348"/>
            <a:ext cx="12700" cy="3141663"/>
          </a:xfrm>
          <a:prstGeom prst="line">
            <a:avLst/>
          </a:prstGeom>
          <a:noFill/>
          <a:ln w="2540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pitchFamily="-84" charset="0"/>
              <a:cs typeface="ＭＳ Ｐゴシック" pitchFamily="-84" charset="-128"/>
            </a:endParaRPr>
          </a:p>
        </p:txBody>
      </p:sp>
      <p:pic>
        <p:nvPicPr>
          <p:cNvPr id="62466" name="Picture 2" descr="C:\Documents and Settings\david.van.hoytema\Local Settings\Temporary Internet Files\Content.Outlook\ZO8R3O65\WoltersKluwer-tagline-cmyk.gif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5411151" y="5500887"/>
            <a:ext cx="2714172" cy="623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102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1AB1D-3BB6-4AF3-B127-359FF69202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25435" y="6115164"/>
            <a:ext cx="9478166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20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917927"/>
            <a:ext cx="9169400" cy="5219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7307" y="632082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85799" y="1314450"/>
            <a:ext cx="8011391" cy="45023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010409" y="6311302"/>
            <a:ext cx="1952616" cy="365125"/>
          </a:xfrm>
        </p:spPr>
        <p:txBody>
          <a:bodyPr/>
          <a:lstStyle/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94076" y="901595"/>
            <a:ext cx="9415449" cy="5221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5435" y="6115164"/>
            <a:ext cx="9478166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7307" y="632082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6FB3DF-0659-494B-A602-30042EE4A6A9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85799" y="1314450"/>
            <a:ext cx="8011391" cy="4502394"/>
          </a:xfrm>
        </p:spPr>
        <p:txBody>
          <a:bodyPr/>
          <a:lstStyle>
            <a:lvl3pPr marL="228600" indent="-228600">
              <a:defRPr/>
            </a:lvl3pPr>
            <a:lvl4pPr marL="454025" indent="-228600">
              <a:defRPr/>
            </a:lvl4pPr>
            <a:lvl5pPr marL="685800" indent="-228600">
              <a:defRPr/>
            </a:lvl5pPr>
          </a:lstStyle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25435" y="6115164"/>
            <a:ext cx="9478166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81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26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Blank 10.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049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L080226_1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4579" r="6244" b="107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84925"/>
            <a:ext cx="9144000" cy="47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1835150" y="836613"/>
            <a:ext cx="2590800" cy="2589212"/>
          </a:xfrm>
          <a:prstGeom prst="rect">
            <a:avLst/>
          </a:prstGeom>
          <a:solidFill>
            <a:schemeClr val="accent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380163"/>
            <a:ext cx="9144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494463"/>
            <a:ext cx="15430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411760" y="1268760"/>
            <a:ext cx="4464495" cy="1656185"/>
          </a:xfrm>
        </p:spPr>
        <p:txBody>
          <a:bodyPr bIns="0"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588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_ann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L080226_1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4579" r="6244" b="10786"/>
          <a:stretch>
            <a:fillRect/>
          </a:stretch>
        </p:blipFill>
        <p:spPr bwMode="auto">
          <a:xfrm>
            <a:off x="-141288" y="0"/>
            <a:ext cx="9669463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7625" y="6432550"/>
            <a:ext cx="9475788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-47625" y="6416675"/>
            <a:ext cx="9475788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2"/>
          <p:cNvSpPr>
            <a:spLocks/>
          </p:cNvSpPr>
          <p:nvPr/>
        </p:nvSpPr>
        <p:spPr bwMode="auto">
          <a:xfrm>
            <a:off x="1835150" y="836613"/>
            <a:ext cx="2590800" cy="2589212"/>
          </a:xfrm>
          <a:prstGeom prst="rect">
            <a:avLst/>
          </a:prstGeom>
          <a:solidFill>
            <a:schemeClr val="accent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sp>
        <p:nvSpPr>
          <p:cNvPr id="8" name="Ondertitel 2"/>
          <p:cNvSpPr txBox="1">
            <a:spLocks/>
          </p:cNvSpPr>
          <p:nvPr/>
        </p:nvSpPr>
        <p:spPr bwMode="auto">
          <a:xfrm>
            <a:off x="2411413" y="873125"/>
            <a:ext cx="4464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2400">
                <a:solidFill>
                  <a:schemeClr val="bg1"/>
                </a:solidFill>
              </a:rPr>
              <a:t>Annex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494463"/>
            <a:ext cx="15430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411760" y="1268760"/>
            <a:ext cx="4464495" cy="1656185"/>
          </a:xfrm>
        </p:spPr>
        <p:txBody>
          <a:bodyPr bIns="0"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5528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338" y="65960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182563" indent="-182563" defTabSz="719138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719138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719138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719138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719138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719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719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719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719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Wingdings" pitchFamily="2" charset="2"/>
              <a:buNone/>
              <a:defRPr/>
            </a:pPr>
            <a:endParaRPr lang="en-US" sz="2400" i="1" smtClean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467543" y="224644"/>
            <a:ext cx="8234667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467544" y="1412776"/>
            <a:ext cx="8208000" cy="4779220"/>
          </a:xfrm>
        </p:spPr>
        <p:txBody>
          <a:bodyPr bIns="0">
            <a:noAutofit/>
          </a:bodyPr>
          <a:lstStyle>
            <a:lvl1pPr marL="0" indent="0" algn="l">
              <a:buSzPct val="90000"/>
              <a:buFontTx/>
              <a:buNone/>
              <a:defRPr sz="1800" b="0" i="1">
                <a:solidFill>
                  <a:srgbClr val="757575"/>
                </a:solidFill>
              </a:defRPr>
            </a:lvl1pPr>
            <a:lvl2pPr>
              <a:buFontTx/>
              <a:buNone/>
              <a:defRPr sz="2000"/>
            </a:lvl2pPr>
            <a:lvl3pPr>
              <a:buFontTx/>
              <a:buNone/>
              <a:defRPr sz="2000"/>
            </a:lvl3pPr>
            <a:lvl4pPr>
              <a:buFontTx/>
              <a:buNone/>
              <a:defRPr sz="2000"/>
            </a:lvl4pPr>
            <a:lvl5pPr>
              <a:buFontTx/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535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ijdelijke aanduiding voor tekst 2"/>
          <p:cNvSpPr>
            <a:spLocks noGrp="1"/>
          </p:cNvSpPr>
          <p:nvPr>
            <p:ph idx="1"/>
          </p:nvPr>
        </p:nvSpPr>
        <p:spPr>
          <a:xfrm>
            <a:off x="468000" y="1412776"/>
            <a:ext cx="8208000" cy="4815224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182563" indent="-182563">
              <a:spcBef>
                <a:spcPts val="432"/>
              </a:spcBef>
              <a:buFont typeface="Wingdings" pitchFamily="2" charset="2"/>
              <a:buChar char="§"/>
              <a:defRPr/>
            </a:lvl1pPr>
            <a:lvl2pPr marL="358775" indent="-176213">
              <a:spcBef>
                <a:spcPts val="432"/>
              </a:spcBef>
              <a:buFont typeface="Trebuchet MS" pitchFamily="34" charset="0"/>
              <a:buChar char="–"/>
              <a:defRPr sz="1600"/>
            </a:lvl2pPr>
            <a:lvl3pPr marL="541338" indent="-182563">
              <a:spcBef>
                <a:spcPts val="432"/>
              </a:spcBef>
              <a:buFont typeface="Wingdings" pitchFamily="2" charset="2"/>
              <a:buChar char="§"/>
              <a:defRPr sz="1400"/>
            </a:lvl3pPr>
            <a:lvl4pPr marL="717550" indent="-176213">
              <a:spcBef>
                <a:spcPts val="432"/>
              </a:spcBef>
              <a:buFont typeface="Trebuchet MS" pitchFamily="34" charset="0"/>
              <a:buChar char="–"/>
              <a:defRPr sz="1400"/>
            </a:lvl4pPr>
            <a:lvl5pPr marL="900113" indent="-182563">
              <a:spcBef>
                <a:spcPts val="432"/>
              </a:spcBef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467544" y="224644"/>
            <a:ext cx="8255216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7677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000" y="1412776"/>
            <a:ext cx="3996000" cy="4815224"/>
          </a:xfrm>
        </p:spPr>
        <p:txBody>
          <a:bodyPr bIns="0">
            <a:noAutofit/>
          </a:bodyPr>
          <a:lstStyle>
            <a:lvl1pPr>
              <a:buSzPct val="100000"/>
              <a:buFont typeface="Wingdings" pitchFamily="2" charset="2"/>
              <a:buChar char="§"/>
              <a:defRPr sz="1600" b="0"/>
            </a:lvl1pPr>
            <a:lvl2pPr>
              <a:buSzPct val="90000"/>
              <a:buFont typeface="Trebuchet MS" pitchFamily="34" charset="0"/>
              <a:buChar char="–"/>
              <a:defRPr sz="1400"/>
            </a:lvl2pPr>
            <a:lvl3pPr>
              <a:buSzPct val="100000"/>
              <a:buFont typeface="Wingdings" pitchFamily="2" charset="2"/>
              <a:buChar char="§"/>
              <a:defRPr sz="1200"/>
            </a:lvl3pPr>
            <a:lvl4pPr>
              <a:buSzPct val="90000"/>
              <a:buFont typeface="Trebuchet MS" pitchFamily="34" charset="0"/>
              <a:buChar char="–"/>
              <a:defRPr sz="1200"/>
            </a:lvl4pPr>
            <a:lvl5pPr>
              <a:buSzPct val="100000"/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0000" y="1412776"/>
            <a:ext cx="3996000" cy="4815224"/>
          </a:xfrm>
        </p:spPr>
        <p:txBody>
          <a:bodyPr bIns="0">
            <a:normAutofit/>
          </a:bodyPr>
          <a:lstStyle>
            <a:lvl1pPr>
              <a:buSzPct val="100000"/>
              <a:buFont typeface="Wingdings" pitchFamily="2" charset="2"/>
              <a:buChar char="§"/>
              <a:defRPr sz="1600" b="0"/>
            </a:lvl1pPr>
            <a:lvl2pPr>
              <a:buSzPct val="90000"/>
              <a:buFont typeface="Trebuchet MS" pitchFamily="34" charset="0"/>
              <a:buChar char="–"/>
              <a:defRPr sz="1400"/>
            </a:lvl2pPr>
            <a:lvl3pPr>
              <a:buSzPct val="100000"/>
              <a:buFont typeface="Wingdings" pitchFamily="2" charset="2"/>
              <a:buChar char="§"/>
              <a:defRPr sz="1200"/>
            </a:lvl3pPr>
            <a:lvl4pPr>
              <a:buSzPct val="90000"/>
              <a:buFont typeface="Trebuchet MS" pitchFamily="34" charset="0"/>
              <a:buChar char="–"/>
              <a:defRPr sz="1200"/>
            </a:lvl4pPr>
            <a:lvl5pPr>
              <a:buSzPct val="100000"/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467999" y="224644"/>
            <a:ext cx="8203389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26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5700" y="6443663"/>
            <a:ext cx="6718300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468000" y="1412776"/>
            <a:ext cx="8208000" cy="4815224"/>
          </a:xfrm>
        </p:spPr>
        <p:txBody>
          <a:bodyPr bIns="0" rtlCol="0">
            <a:no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nl-NL" noProof="0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67999" y="224644"/>
            <a:ext cx="8234211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3359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68000" y="1412776"/>
            <a:ext cx="8208000" cy="4815224"/>
          </a:xfr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bIns="0" rtlCol="0">
            <a:no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nl-NL" noProof="0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67999" y="224644"/>
            <a:ext cx="8244485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02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0325" y="-355600"/>
            <a:ext cx="926465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380163"/>
            <a:ext cx="9144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67543" y="224644"/>
            <a:ext cx="8234667" cy="504056"/>
          </a:xfrm>
        </p:spPr>
        <p:txBody>
          <a:bodyPr bIns="0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jdelijke aanduiding voor SmartArt 15"/>
          <p:cNvSpPr>
            <a:spLocks noGrp="1"/>
          </p:cNvSpPr>
          <p:nvPr>
            <p:ph type="dgm" sz="quarter" idx="18"/>
          </p:nvPr>
        </p:nvSpPr>
        <p:spPr>
          <a:xfrm>
            <a:off x="467544" y="1412776"/>
            <a:ext cx="8208912" cy="4895949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SmartArt graphic</a:t>
            </a:r>
            <a:endParaRPr lang="nl-NL" noProof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3108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83338"/>
            <a:ext cx="91440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82105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Heading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68313" y="1233488"/>
            <a:ext cx="820737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99438" y="6526213"/>
            <a:ext cx="549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7F7F7F"/>
                </a:solidFill>
                <a:latin typeface="Trebuchet MS" pitchFamily="32" charset="0"/>
                <a:ea typeface="Arial" pitchFamily="32" charset="0"/>
                <a:cs typeface="Arial" pitchFamily="32" charset="0"/>
              </a:defRPr>
            </a:lvl1pPr>
          </a:lstStyle>
          <a:p>
            <a:fld id="{ABC6592E-877F-485B-A9C8-54D279904F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494463"/>
            <a:ext cx="15430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6380163"/>
            <a:ext cx="9144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987425"/>
            <a:ext cx="9144000" cy="1588"/>
          </a:xfrm>
          <a:prstGeom prst="line">
            <a:avLst/>
          </a:prstGeom>
          <a:ln w="203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40563" y="985838"/>
            <a:ext cx="2103437" cy="1587"/>
          </a:xfrm>
          <a:prstGeom prst="line">
            <a:avLst/>
          </a:prstGeom>
          <a:ln w="203200">
            <a:solidFill>
              <a:schemeClr val="accent1"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4" name="TextBox 11"/>
          <p:cNvSpPr txBox="1">
            <a:spLocks noChangeArrowheads="1"/>
          </p:cNvSpPr>
          <p:nvPr/>
        </p:nvSpPr>
        <p:spPr bwMode="auto">
          <a:xfrm>
            <a:off x="7219950" y="893763"/>
            <a:ext cx="1835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719138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00000"/>
              <a:buFont typeface="Wingdings" pitchFamily="2" charset="2"/>
              <a:buNone/>
            </a:pPr>
            <a:r>
              <a:rPr lang="en-US" sz="1200">
                <a:solidFill>
                  <a:schemeClr val="bg1"/>
                </a:solidFill>
              </a:rPr>
              <a:t>Clinical Drug Information</a:t>
            </a:r>
          </a:p>
        </p:txBody>
      </p:sp>
    </p:spTree>
    <p:extLst>
      <p:ext uri="{BB962C8B-B14F-4D97-AF65-F5344CB8AC3E}">
        <p14:creationId xmlns:p14="http://schemas.microsoft.com/office/powerpoint/2010/main" val="406976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5" r:id="rId15"/>
    <p:sldLayoutId id="214748370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rebuchet MS" pitchFamily="34" charset="0"/>
        </a:defRPr>
      </a:lvl9pPr>
    </p:titleStyle>
    <p:bodyStyle>
      <a:lvl1pPr marL="182563" indent="-182563" algn="l" defTabSz="7191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rebuchet MS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2pPr>
      <a:lvl3pPr marL="54133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3pPr>
      <a:lvl4pPr marL="717550" indent="-176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rebuchet MS" pitchFamily="34" charset="0"/>
        <a:buChar char="–"/>
        <a:defRPr sz="14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4pPr>
      <a:lvl5pPr marL="90011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wmf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wmf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17.wmf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w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w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2400" dirty="0" smtClean="0"/>
              <a:t>Lexicomp Online</a:t>
            </a:r>
            <a:br>
              <a:rPr lang="en-US" altLang="en-US" sz="2400" dirty="0" smtClean="0"/>
            </a:br>
            <a:r>
              <a:rPr lang="ko-KR" altLang="en-US" sz="2400" smtClean="0"/>
              <a:t>이용매뉴얼</a:t>
            </a:r>
            <a:endParaRPr lang="en-US" altLang="en-US" sz="2400" dirty="0" smtClean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sz="1200" dirty="0" smtClean="0"/>
              <a:t>박경하실장</a:t>
            </a:r>
            <a:endParaRPr lang="en-US" altLang="ko-KR" sz="1200" dirty="0" smtClean="0"/>
          </a:p>
          <a:p>
            <a:r>
              <a:rPr lang="en-US" sz="1200" dirty="0" smtClean="0"/>
              <a:t>Lina.park@wolterskluwer.com</a:t>
            </a:r>
          </a:p>
          <a:p>
            <a:r>
              <a:rPr lang="en-US" sz="1200" dirty="0" smtClean="0"/>
              <a:t>010-8625-9706</a:t>
            </a:r>
            <a:endParaRPr lang="en-AU" sz="1200" dirty="0" smtClean="0"/>
          </a:p>
        </p:txBody>
      </p:sp>
      <p:sp>
        <p:nvSpPr>
          <p:cNvPr id="16" name="Tijdelijke aanduiding voor datum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altLang="en-US" dirty="0" smtClean="0"/>
              <a:t>2017 January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938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0" y="1281381"/>
            <a:ext cx="8800000" cy="4295238"/>
          </a:xfrm>
          <a:prstGeom prst="rect">
            <a:avLst/>
          </a:prstGeom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6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5) Medication Safety Issues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5" name="Picture 35" descr="MCj034374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5076056" y="1619875"/>
            <a:ext cx="2880320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발음이 유사하여 주의해야 하는 약품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5004048" y="3429040"/>
            <a:ext cx="2880320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Beers Criteria 2012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076056" y="4437152"/>
            <a:ext cx="2880320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International Issues!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2758653" y="177281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2758653" y="355986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2758653" y="452705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76324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6974187" cy="380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149080"/>
            <a:ext cx="5513363" cy="18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7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6)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참고문헌 제공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6" name="Picture 35" descr="MCj0343747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9" name="모서리가 둥근 직사각형 8"/>
          <p:cNvSpPr/>
          <p:nvPr/>
        </p:nvSpPr>
        <p:spPr bwMode="auto">
          <a:xfrm>
            <a:off x="480691" y="4725144"/>
            <a:ext cx="706933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10" name="꺾인 연결선 9"/>
          <p:cNvCxnSpPr>
            <a:stCxn id="9" idx="3"/>
          </p:cNvCxnSpPr>
          <p:nvPr/>
        </p:nvCxnSpPr>
        <p:spPr bwMode="auto">
          <a:xfrm flipV="1">
            <a:off x="1187624" y="3861048"/>
            <a:ext cx="1224136" cy="97210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323528" y="472514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4499992" y="2636912"/>
            <a:ext cx="1008112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0" name="Oval 6"/>
          <p:cNvSpPr>
            <a:spLocks noChangeAspect="1" noChangeArrowheads="1"/>
          </p:cNvSpPr>
          <p:nvPr/>
        </p:nvSpPr>
        <p:spPr bwMode="auto">
          <a:xfrm>
            <a:off x="2123728" y="201496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Oval 6"/>
          <p:cNvSpPr>
            <a:spLocks noChangeAspect="1" noChangeArrowheads="1"/>
          </p:cNvSpPr>
          <p:nvPr/>
        </p:nvSpPr>
        <p:spPr bwMode="auto">
          <a:xfrm>
            <a:off x="4414837" y="255175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3203848" y="1844824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인용한 전체 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Reference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6012160" y="3933096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PubMed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로 연결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4" name="꺾인 연결선 17"/>
          <p:cNvCxnSpPr/>
          <p:nvPr/>
        </p:nvCxnSpPr>
        <p:spPr bwMode="auto">
          <a:xfrm rot="16200000" flipH="1">
            <a:off x="4572000" y="3284984"/>
            <a:ext cx="1296144" cy="4320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81064"/>
          <a:stretch>
            <a:fillRect/>
          </a:stretch>
        </p:blipFill>
        <p:spPr bwMode="auto">
          <a:xfrm>
            <a:off x="839737" y="1052736"/>
            <a:ext cx="7332663" cy="9361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36675"/>
          <a:stretch>
            <a:fillRect/>
          </a:stretch>
        </p:blipFill>
        <p:spPr bwMode="auto">
          <a:xfrm>
            <a:off x="251520" y="2348880"/>
            <a:ext cx="2952328" cy="2566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420888"/>
            <a:ext cx="3744416" cy="20360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r="3606"/>
          <a:stretch>
            <a:fillRect/>
          </a:stretch>
        </p:blipFill>
        <p:spPr bwMode="auto">
          <a:xfrm>
            <a:off x="4165997" y="3789040"/>
            <a:ext cx="4798491" cy="27843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모서리가 둥근 직사각형 8"/>
          <p:cNvSpPr/>
          <p:nvPr/>
        </p:nvSpPr>
        <p:spPr bwMode="auto">
          <a:xfrm>
            <a:off x="3865067" y="1425923"/>
            <a:ext cx="634925" cy="2748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3779912" y="134076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꺾인 연결선 17"/>
          <p:cNvCxnSpPr>
            <a:stCxn id="9" idx="2"/>
            <a:endCxn id="7" idx="0"/>
          </p:cNvCxnSpPr>
          <p:nvPr/>
        </p:nvCxnSpPr>
        <p:spPr bwMode="auto">
          <a:xfrm rot="5400000">
            <a:off x="2631071" y="797421"/>
            <a:ext cx="648072" cy="245484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모서리가 둥근 직사각형 15"/>
          <p:cNvSpPr/>
          <p:nvPr/>
        </p:nvSpPr>
        <p:spPr bwMode="auto">
          <a:xfrm>
            <a:off x="4513139" y="1425923"/>
            <a:ext cx="3227213" cy="2748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4427984" y="134076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8" name="꺾인 연결선 17"/>
          <p:cNvCxnSpPr/>
          <p:nvPr/>
        </p:nvCxnSpPr>
        <p:spPr bwMode="auto">
          <a:xfrm rot="16200000" flipH="1">
            <a:off x="5223359" y="1920119"/>
            <a:ext cx="720080" cy="2814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 l="53321" t="39172" r="37271" b="21454"/>
          <a:stretch>
            <a:fillRect/>
          </a:stretch>
        </p:blipFill>
        <p:spPr bwMode="auto">
          <a:xfrm>
            <a:off x="6293499" y="2649975"/>
            <a:ext cx="900000" cy="21176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251520" y="2060848"/>
            <a:ext cx="1368152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이미지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3707904" y="2132856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영문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환자복약지도문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4139952" y="3573016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한글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환자복약지도문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4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25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27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8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7)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이미지 및 한글 </a:t>
                </a:r>
                <a:r>
                  <a:rPr lang="ko-KR" altLang="en-US" sz="1600" b="1" dirty="0" err="1" smtClean="0">
                    <a:latin typeface="맑은 고딕" pitchFamily="50" charset="-127"/>
                    <a:ea typeface="맑은 고딕" pitchFamily="50" charset="-127"/>
                  </a:rPr>
                  <a:t>복약지도문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 제공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26" name="Picture 35" descr="MCj0343747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30796"/>
            <a:ext cx="5760640" cy="3427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79" y="2276872"/>
            <a:ext cx="6087967" cy="374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084168" y="2246657"/>
            <a:ext cx="2160240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더욱 자세한 소아용량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124075" y="116632"/>
            <a:ext cx="5400253" cy="515938"/>
            <a:chOff x="812" y="482"/>
            <a:chExt cx="2476" cy="325"/>
          </a:xfrm>
        </p:grpSpPr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8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>
                    <a:latin typeface="맑은 고딕" pitchFamily="50" charset="-127"/>
                    <a:ea typeface="맑은 고딕" pitchFamily="50" charset="-127"/>
                  </a:rPr>
                  <a:t>8</a:t>
                </a: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) 16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가지 </a:t>
                </a:r>
                <a:r>
                  <a:rPr lang="ko-KR" altLang="en-US" sz="1600" b="1" dirty="0" err="1" smtClean="0">
                    <a:latin typeface="맑은 고딕" pitchFamily="50" charset="-127"/>
                    <a:ea typeface="맑은 고딕" pitchFamily="50" charset="-127"/>
                  </a:rPr>
                  <a:t>데이터베이스별로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 특성화된 정보 제공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7" name="Picture 35" descr="MCj0343747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323528" y="162880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68183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4354213" cy="1193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276872"/>
            <a:ext cx="4727588" cy="3857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5364088" y="1700828"/>
            <a:ext cx="3672408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Briggs Drugs in Pregnancy and Lactation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107504" y="135869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01190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1306513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330325" y="5047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349375" y="5380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endParaRPr lang="en-US" altLang="ko-KR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b="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연쇄구균성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인두염을 앓고 있는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생후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주일 된 신생아기에게 </a:t>
            </a:r>
            <a:endParaRPr lang="en-US" altLang="ko-KR" sz="1600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en-US" altLang="ko-KR" sz="1600" b="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Ampicillin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을 처방하려고 </a:t>
            </a:r>
            <a:r>
              <a:rPr lang="ko-KR" altLang="en-US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합니다</a:t>
            </a:r>
            <a:r>
              <a:rPr lang="en-US" altLang="ko-KR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z="1600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처방 </a:t>
            </a:r>
            <a:r>
              <a:rPr lang="ko-KR" altLang="en-US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양을 어떻게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해야 </a:t>
            </a:r>
            <a:r>
              <a:rPr lang="ko-KR" altLang="en-US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하나요</a:t>
            </a:r>
            <a:r>
              <a:rPr lang="en-US" altLang="ko-KR" sz="16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  <a:p>
            <a:endParaRPr lang="ko-KR" altLang="en-US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Picture 1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12" y="188640"/>
            <a:ext cx="1280000" cy="1440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5229483" cy="36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617" y="3429000"/>
            <a:ext cx="4113383" cy="2592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모서리가 둥근 직사각형 16"/>
          <p:cNvSpPr/>
          <p:nvPr/>
        </p:nvSpPr>
        <p:spPr bwMode="auto">
          <a:xfrm>
            <a:off x="48643" y="2204865"/>
            <a:ext cx="562917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48643" y="3501008"/>
            <a:ext cx="490909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1" name="Oval 6"/>
          <p:cNvSpPr>
            <a:spLocks noChangeAspect="1" noChangeArrowheads="1"/>
          </p:cNvSpPr>
          <p:nvPr/>
        </p:nvSpPr>
        <p:spPr bwMode="auto">
          <a:xfrm>
            <a:off x="-36512" y="213285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50588" t="51969" r="44713" b="34250"/>
          <a:stretch>
            <a:fillRect/>
          </a:stretch>
        </p:blipFill>
        <p:spPr bwMode="auto">
          <a:xfrm>
            <a:off x="1331640" y="3501008"/>
            <a:ext cx="5760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6"/>
          <p:cNvSpPr>
            <a:spLocks noChangeAspect="1" noChangeArrowheads="1"/>
          </p:cNvSpPr>
          <p:nvPr/>
        </p:nvSpPr>
        <p:spPr bwMode="auto">
          <a:xfrm>
            <a:off x="-36512" y="341585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1318493" y="350100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Oval 6"/>
          <p:cNvSpPr>
            <a:spLocks noChangeAspect="1" noChangeArrowheads="1"/>
          </p:cNvSpPr>
          <p:nvPr/>
        </p:nvSpPr>
        <p:spPr bwMode="auto">
          <a:xfrm>
            <a:off x="3406725" y="472514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Oval 6"/>
          <p:cNvSpPr>
            <a:spLocks noChangeAspect="1" noChangeArrowheads="1"/>
          </p:cNvSpPr>
          <p:nvPr/>
        </p:nvSpPr>
        <p:spPr bwMode="auto">
          <a:xfrm>
            <a:off x="4932040" y="3343845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3505027" y="4751270"/>
            <a:ext cx="778941" cy="117890"/>
          </a:xfrm>
          <a:prstGeom prst="roundRect">
            <a:avLst>
              <a:gd name="adj" fmla="val 7513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5089203" y="3501008"/>
            <a:ext cx="4054797" cy="165618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30" name="꺾인 연결선 17"/>
          <p:cNvCxnSpPr/>
          <p:nvPr/>
        </p:nvCxnSpPr>
        <p:spPr bwMode="auto">
          <a:xfrm>
            <a:off x="1763688" y="4221088"/>
            <a:ext cx="1656184" cy="14401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꺾인 연결선 17"/>
          <p:cNvCxnSpPr/>
          <p:nvPr/>
        </p:nvCxnSpPr>
        <p:spPr bwMode="auto">
          <a:xfrm flipV="1">
            <a:off x="4283968" y="4509120"/>
            <a:ext cx="792088" cy="3339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1835696" y="3284984"/>
            <a:ext cx="1152128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마우스오버 시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하위메뉴 표기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55471"/>
          <a:stretch>
            <a:fillRect/>
          </a:stretch>
        </p:blipFill>
        <p:spPr bwMode="auto">
          <a:xfrm>
            <a:off x="0" y="3573016"/>
            <a:ext cx="3744416" cy="2181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1306513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330325" y="5047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349375" y="5380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endParaRPr lang="en-US" altLang="ko-KR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황색포도알균의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카바페넴의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적정한 치료 시기와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Cross-</a:t>
            </a:r>
          </a:p>
          <a:p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 Reactivity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에 관하여 알고 싶습니다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endParaRPr lang="ko-KR" altLang="en-US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Picture 14" descr="MCj043441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712" y="188640"/>
            <a:ext cx="1280000" cy="1440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3752850" cy="1162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b="5664"/>
          <a:stretch>
            <a:fillRect/>
          </a:stretch>
        </p:blipFill>
        <p:spPr bwMode="auto">
          <a:xfrm>
            <a:off x="2051720" y="3501008"/>
            <a:ext cx="6768752" cy="2592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모서리가 둥근 직사각형 13"/>
          <p:cNvSpPr/>
          <p:nvPr/>
        </p:nvSpPr>
        <p:spPr bwMode="auto">
          <a:xfrm>
            <a:off x="205722" y="3167095"/>
            <a:ext cx="1341942" cy="18989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120567" y="309508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48643" y="5445225"/>
            <a:ext cx="1210989" cy="21602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-36512" y="537321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2123728" y="4149080"/>
            <a:ext cx="562917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2038573" y="407707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Oval 6"/>
          <p:cNvSpPr>
            <a:spLocks noChangeAspect="1" noChangeArrowheads="1"/>
          </p:cNvSpPr>
          <p:nvPr/>
        </p:nvSpPr>
        <p:spPr bwMode="auto">
          <a:xfrm>
            <a:off x="3766765" y="407707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꺾인 연결선 17"/>
          <p:cNvCxnSpPr>
            <a:stCxn id="14" idx="2"/>
            <a:endCxn id="16" idx="0"/>
          </p:cNvCxnSpPr>
          <p:nvPr/>
        </p:nvCxnSpPr>
        <p:spPr bwMode="auto">
          <a:xfrm rot="5400000">
            <a:off x="-278700" y="4289831"/>
            <a:ext cx="2088233" cy="22255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꺾인 연결선 17"/>
          <p:cNvCxnSpPr>
            <a:endCxn id="18" idx="1"/>
          </p:cNvCxnSpPr>
          <p:nvPr/>
        </p:nvCxnSpPr>
        <p:spPr bwMode="auto">
          <a:xfrm rot="5400000" flipH="1" flipV="1">
            <a:off x="1061610" y="4455114"/>
            <a:ext cx="1260140" cy="86409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1306513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330325" y="5047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349375" y="5380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Tremor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를 유발할 수 있는 약제에 대하여 검색하고 싶습니다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12" y="188640"/>
            <a:ext cx="1280000" cy="1440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420889"/>
            <a:ext cx="3024336" cy="8922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r="12490"/>
          <a:stretch>
            <a:fillRect/>
          </a:stretch>
        </p:blipFill>
        <p:spPr bwMode="auto">
          <a:xfrm>
            <a:off x="3707904" y="2492896"/>
            <a:ext cx="2592288" cy="3724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356992"/>
            <a:ext cx="1638300" cy="2943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6700" y="4221088"/>
            <a:ext cx="50673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모서리가 둥근 직사각형 14"/>
          <p:cNvSpPr/>
          <p:nvPr/>
        </p:nvSpPr>
        <p:spPr bwMode="auto">
          <a:xfrm>
            <a:off x="336675" y="3095086"/>
            <a:ext cx="634925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6" name="Oval 6"/>
          <p:cNvSpPr>
            <a:spLocks noChangeAspect="1" noChangeArrowheads="1"/>
          </p:cNvSpPr>
          <p:nvPr/>
        </p:nvSpPr>
        <p:spPr bwMode="auto">
          <a:xfrm>
            <a:off x="251520" y="302307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7" name="꺾인 연결선 17"/>
          <p:cNvCxnSpPr>
            <a:stCxn id="23" idx="3"/>
          </p:cNvCxnSpPr>
          <p:nvPr/>
        </p:nvCxnSpPr>
        <p:spPr bwMode="auto">
          <a:xfrm flipV="1">
            <a:off x="2771800" y="3501008"/>
            <a:ext cx="936104" cy="19308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모서리가 둥근 직사각형 21"/>
          <p:cNvSpPr/>
          <p:nvPr/>
        </p:nvSpPr>
        <p:spPr bwMode="auto">
          <a:xfrm>
            <a:off x="1979712" y="2918251"/>
            <a:ext cx="634925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 bwMode="auto">
          <a:xfrm>
            <a:off x="1632819" y="3599142"/>
            <a:ext cx="1138981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3793059" y="2807054"/>
            <a:ext cx="778941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 bwMode="auto">
          <a:xfrm>
            <a:off x="4153099" y="4293096"/>
            <a:ext cx="1715045" cy="26190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29" name="꺾인 연결선 17"/>
          <p:cNvCxnSpPr>
            <a:stCxn id="24" idx="2"/>
            <a:endCxn id="25" idx="0"/>
          </p:cNvCxnSpPr>
          <p:nvPr/>
        </p:nvCxnSpPr>
        <p:spPr bwMode="auto">
          <a:xfrm rot="16200000" flipH="1">
            <a:off x="3948504" y="3230978"/>
            <a:ext cx="1296144" cy="82809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Oval 6"/>
          <p:cNvSpPr>
            <a:spLocks noChangeAspect="1" noChangeArrowheads="1"/>
          </p:cNvSpPr>
          <p:nvPr/>
        </p:nvSpPr>
        <p:spPr bwMode="auto">
          <a:xfrm>
            <a:off x="1822549" y="285293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Oval 6"/>
          <p:cNvSpPr>
            <a:spLocks noChangeAspect="1" noChangeArrowheads="1"/>
          </p:cNvSpPr>
          <p:nvPr/>
        </p:nvSpPr>
        <p:spPr bwMode="auto">
          <a:xfrm>
            <a:off x="1475572" y="360575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Oval 6"/>
          <p:cNvSpPr>
            <a:spLocks noChangeAspect="1" noChangeArrowheads="1"/>
          </p:cNvSpPr>
          <p:nvPr/>
        </p:nvSpPr>
        <p:spPr bwMode="auto">
          <a:xfrm>
            <a:off x="3635896" y="253877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Oval 6"/>
          <p:cNvSpPr>
            <a:spLocks noChangeAspect="1" noChangeArrowheads="1"/>
          </p:cNvSpPr>
          <p:nvPr/>
        </p:nvSpPr>
        <p:spPr bwMode="auto">
          <a:xfrm>
            <a:off x="4054797" y="433889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4788024" y="2420888"/>
            <a:ext cx="2016224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Tremor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부작용을 갖고 있는</a:t>
            </a:r>
            <a:endParaRPr lang="en-US" altLang="ko-KR" sz="12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모든 의약품목록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7668344" y="6021288"/>
            <a:ext cx="1475656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키워드 표시됨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12915"/>
          <a:stretch>
            <a:fillRect/>
          </a:stretch>
        </p:blipFill>
        <p:spPr bwMode="auto">
          <a:xfrm>
            <a:off x="3923928" y="4431600"/>
            <a:ext cx="2843808" cy="24264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1600"/>
            <a:ext cx="2841729" cy="24264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 r="43028"/>
          <a:stretch>
            <a:fillRect/>
          </a:stretch>
        </p:blipFill>
        <p:spPr bwMode="auto">
          <a:xfrm>
            <a:off x="0" y="764704"/>
            <a:ext cx="2808312" cy="24264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 l="56170" t="46875" r="18926" b="23594"/>
          <a:stretch>
            <a:fillRect/>
          </a:stretch>
        </p:blipFill>
        <p:spPr bwMode="auto">
          <a:xfrm>
            <a:off x="1259632" y="2204864"/>
            <a:ext cx="1800000" cy="12000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764704"/>
            <a:ext cx="2816161" cy="24264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0707" y="2309691"/>
            <a:ext cx="2219325" cy="2733675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6"/>
          <p:cNvSpPr>
            <a:spLocks noChangeAspect="1" noChangeArrowheads="1"/>
          </p:cNvSpPr>
          <p:nvPr/>
        </p:nvSpPr>
        <p:spPr bwMode="auto">
          <a:xfrm>
            <a:off x="2542629" y="335699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7" name="꺾인 연결선 16"/>
          <p:cNvCxnSpPr>
            <a:stCxn id="16" idx="7"/>
            <a:endCxn id="3074" idx="2"/>
          </p:cNvCxnSpPr>
          <p:nvPr/>
        </p:nvCxnSpPr>
        <p:spPr bwMode="auto">
          <a:xfrm rot="5400000" flipH="1" flipV="1">
            <a:off x="3801928" y="2065952"/>
            <a:ext cx="188904" cy="243920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2542629" y="411626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0" name="꺾인 연결선 19"/>
          <p:cNvCxnSpPr>
            <a:stCxn id="19" idx="2"/>
          </p:cNvCxnSpPr>
          <p:nvPr/>
        </p:nvCxnSpPr>
        <p:spPr bwMode="auto">
          <a:xfrm rot="10800000">
            <a:off x="2099345" y="2773449"/>
            <a:ext cx="443284" cy="142139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꺾인 연결선 24"/>
          <p:cNvCxnSpPr>
            <a:endCxn id="11" idx="3"/>
          </p:cNvCxnSpPr>
          <p:nvPr/>
        </p:nvCxnSpPr>
        <p:spPr bwMode="auto">
          <a:xfrm rot="5400000">
            <a:off x="2670973" y="5183933"/>
            <a:ext cx="631624" cy="29011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꺾인 연결선 25"/>
          <p:cNvCxnSpPr/>
          <p:nvPr/>
        </p:nvCxnSpPr>
        <p:spPr bwMode="auto">
          <a:xfrm rot="16200000" flipH="1">
            <a:off x="3635896" y="4941168"/>
            <a:ext cx="648072" cy="36004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Oval 6"/>
          <p:cNvSpPr>
            <a:spLocks noChangeAspect="1" noChangeArrowheads="1"/>
          </p:cNvSpPr>
          <p:nvPr/>
        </p:nvSpPr>
        <p:spPr bwMode="auto">
          <a:xfrm>
            <a:off x="2543584" y="442867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Oval 6"/>
          <p:cNvSpPr>
            <a:spLocks noChangeAspect="1" noChangeArrowheads="1"/>
          </p:cNvSpPr>
          <p:nvPr/>
        </p:nvSpPr>
        <p:spPr bwMode="auto">
          <a:xfrm>
            <a:off x="2555776" y="462031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660232" y="2850406"/>
            <a:ext cx="2414118" cy="4007594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/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도표 및 특수 토픽</a:t>
            </a:r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신규 의약품정보 </a:t>
            </a:r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치료 관련 카테고리</a:t>
            </a:r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Risk of Evaluation &amp; Mitigation Strategy :      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의약품 위해성 완화전략으로 미국 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FDA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와 유럽 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EMA 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등 의약품 규제기관이 시행하고 있는 선진국형 의약품 안전성 관리 전략 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우리나라도 도입 준비 중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28600" indent="-228600">
              <a:buAutoNum type="arabicPeriod"/>
            </a:pP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Black Bow Warnings:     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미국의 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FDA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에서 제공하는 주의사항</a:t>
            </a:r>
            <a:endParaRPr lang="en-US" altLang="ko-KR" sz="12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Special Alerts: </a:t>
            </a:r>
            <a:r>
              <a:rPr lang="ko-KR" altLang="en-US" sz="1200" b="0" dirty="0" err="1" smtClean="0">
                <a:latin typeface="맑은 고딕" pitchFamily="50" charset="-127"/>
                <a:ea typeface="맑은 고딕" pitchFamily="50" charset="-127"/>
              </a:rPr>
              <a:t>임상의들이</a:t>
            </a:r>
            <a:r>
              <a:rPr lang="ko-KR" altLang="en-US" sz="1200" b="0" dirty="0" smtClean="0">
                <a:latin typeface="맑은 고딕" pitchFamily="50" charset="-127"/>
                <a:ea typeface="맑은 고딕" pitchFamily="50" charset="-127"/>
              </a:rPr>
              <a:t> 알고 있어야 할 새로운 소식 및 주의사항 제공</a:t>
            </a:r>
            <a:r>
              <a:rPr lang="en-US" altLang="ko-KR" sz="1200" b="0" dirty="0" smtClean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pic>
        <p:nvPicPr>
          <p:cNvPr id="7" name="Picture 5" descr="MCj0423820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636912"/>
            <a:ext cx="798513" cy="71755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236296" y="2780928"/>
            <a:ext cx="2088232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ko-KR" sz="1800" b="1" i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Searching Tip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76" y="1628800"/>
            <a:ext cx="360000" cy="36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34076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Lexi-Interact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는 단지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Interaction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과 심각도 정도만 제공하는 것이 아니라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발병 혹은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심각도에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영향을 미칠 수 있는 모든 요인을 확인 및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리뷰하여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정보를 제공하고 있음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. (Ex. Dependency of Dosing, Routes, etc.)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157192"/>
            <a:ext cx="360000" cy="36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44" y="486916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Facts and Comparisons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에서 제공하는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Drug Interaction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와 통합하여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Drug-Drug Interaction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뿐 아니라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Drug-Allergy / Drug-Diseases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와 관련된 상호작용 정보도 제공 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3886200" cy="1666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360000" cy="36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44" y="4355812"/>
            <a:ext cx="799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의약품 뿐 아니라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Natural Products / Food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및 다른 성분들과도 조합 가능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Drug Interaction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7"/>
          <a:stretch/>
        </p:blipFill>
        <p:spPr bwMode="auto">
          <a:xfrm>
            <a:off x="179512" y="1340768"/>
            <a:ext cx="5676900" cy="20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95766" r="72237"/>
          <a:stretch/>
        </p:blipFill>
        <p:spPr bwMode="auto">
          <a:xfrm>
            <a:off x="4179259" y="5745706"/>
            <a:ext cx="4076982" cy="36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타원 3"/>
          <p:cNvSpPr/>
          <p:nvPr/>
        </p:nvSpPr>
        <p:spPr bwMode="auto">
          <a:xfrm>
            <a:off x="860933" y="1628800"/>
            <a:ext cx="396044" cy="23872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solidFill>
                  <a:srgbClr val="FF0000"/>
                </a:solidFill>
              </a:ln>
              <a:noFill/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Oval 12"/>
          <p:cNvSpPr>
            <a:spLocks noChangeAspect="1" noChangeArrowheads="1"/>
          </p:cNvSpPr>
          <p:nvPr/>
        </p:nvSpPr>
        <p:spPr bwMode="auto">
          <a:xfrm>
            <a:off x="788925" y="1599824"/>
            <a:ext cx="184150" cy="173038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  <a:latin typeface="Tahoma" pitchFamily="34" charset="0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75" y="1689520"/>
            <a:ext cx="70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4617">
            <a:off x="1744921" y="2257515"/>
            <a:ext cx="70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3285">
            <a:off x="3439319" y="3607924"/>
            <a:ext cx="70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0139">
            <a:off x="4418806" y="3961432"/>
            <a:ext cx="70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522">
            <a:off x="2501476" y="2972259"/>
            <a:ext cx="70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타원 13"/>
          <p:cNvSpPr/>
          <p:nvPr/>
        </p:nvSpPr>
        <p:spPr bwMode="auto">
          <a:xfrm>
            <a:off x="5403394" y="5710558"/>
            <a:ext cx="424215" cy="45474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solidFill>
                  <a:srgbClr val="FF0000"/>
                </a:solidFill>
              </a:ln>
              <a:noFill/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Oval 12"/>
          <p:cNvSpPr>
            <a:spLocks noChangeAspect="1" noChangeArrowheads="1"/>
          </p:cNvSpPr>
          <p:nvPr/>
        </p:nvSpPr>
        <p:spPr bwMode="auto">
          <a:xfrm>
            <a:off x="5331387" y="5681582"/>
            <a:ext cx="184150" cy="173038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  <a:latin typeface="Tahoma" pitchFamily="34" charset="0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8" t="10339" r="6901" b="76410"/>
          <a:stretch/>
        </p:blipFill>
        <p:spPr bwMode="auto">
          <a:xfrm>
            <a:off x="5515537" y="4421393"/>
            <a:ext cx="1392930" cy="113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타원 16"/>
          <p:cNvSpPr/>
          <p:nvPr/>
        </p:nvSpPr>
        <p:spPr bwMode="auto">
          <a:xfrm>
            <a:off x="5815802" y="4558429"/>
            <a:ext cx="784255" cy="99893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solidFill>
                  <a:srgbClr val="FF0000"/>
                </a:solidFill>
              </a:ln>
              <a:noFill/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Oval 12"/>
          <p:cNvSpPr>
            <a:spLocks noChangeAspect="1" noChangeArrowheads="1"/>
          </p:cNvSpPr>
          <p:nvPr/>
        </p:nvSpPr>
        <p:spPr bwMode="auto">
          <a:xfrm>
            <a:off x="5743795" y="4529454"/>
            <a:ext cx="184150" cy="173038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  <a:latin typeface="Tahoma" pitchFamily="34" charset="0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7929" y="1599824"/>
            <a:ext cx="240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인터넷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주소창에서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Lexicomp Online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아이콘 마우스로 드래그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바탕화면 혹은 작업표시줄에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갖다놓기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바로가기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생성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60648"/>
            <a:ext cx="535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내 컴퓨터에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Lexicomp Online 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바로가기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생성하기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2677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1" y="1140376"/>
            <a:ext cx="5522731" cy="394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71" y="3234719"/>
            <a:ext cx="4034894" cy="2858577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788024" y="1124744"/>
            <a:ext cx="4355976" cy="2016224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상단의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Interactions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약품명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성분명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음식명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등 키워드 입력 후 선택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환자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알러지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검색 후 입력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Interaction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분석하고자 하는 약품목록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분석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상호작용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알러지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중복처방 결과가 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A,B,C,D,X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의 정도와 함께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의약품명 선택 시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상세정보 제공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참고문헌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Oval 6"/>
          <p:cNvSpPr>
            <a:spLocks noChangeAspect="1" noChangeArrowheads="1"/>
          </p:cNvSpPr>
          <p:nvPr/>
        </p:nvSpPr>
        <p:spPr bwMode="auto">
          <a:xfrm>
            <a:off x="271840" y="119675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2051720" y="278383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2038573" y="348786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35496" y="242088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35496" y="507203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2902669" y="319982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403" y="4358614"/>
            <a:ext cx="3463819" cy="1937643"/>
          </a:xfrm>
          <a:prstGeom prst="rect">
            <a:avLst/>
          </a:prstGeom>
        </p:spPr>
      </p:pic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5580112" y="427994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7079133" y="593613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1306513" y="46677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330325" y="50487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349375" y="53821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Warfarin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 상호작용이 있는 전체 약품 목록을 알고싶어요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1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12" y="188800"/>
            <a:ext cx="1280000" cy="1440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78420" b="92120"/>
          <a:stretch>
            <a:fillRect/>
          </a:stretch>
        </p:blipFill>
        <p:spPr bwMode="auto">
          <a:xfrm>
            <a:off x="179512" y="2276872"/>
            <a:ext cx="1872208" cy="43204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348880"/>
            <a:ext cx="3055219" cy="252028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2484784" cy="181505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3450223" cy="252028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984776" y="2348880"/>
            <a:ext cx="2195736" cy="4392488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Selected Items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목록에서 </a:t>
            </a:r>
            <a:r>
              <a:rPr lang="en-US" altLang="ko-KR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Warfrin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혹은 키워드에서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Warfarin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만 검색 후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Analyze</a:t>
            </a: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Warfarin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과 상호작용 있는 모든 약품 리스트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Dose, Indications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등 상황에 따라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Interaction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이 다른 경우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표기됨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Lexi-Drugs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내에 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Interaction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하위메뉴에도 동일한 정보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Open Lexi-interact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 시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Interaction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모듈로 이동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107504" y="342900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179512" y="388717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2830745" y="423415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1835696" y="345512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cxnSp>
        <p:nvCxnSpPr>
          <p:cNvPr id="21" name="직선 연결선 20"/>
          <p:cNvCxnSpPr/>
          <p:nvPr/>
        </p:nvCxnSpPr>
        <p:spPr bwMode="auto">
          <a:xfrm rot="5400000">
            <a:off x="1907704" y="4077072"/>
            <a:ext cx="374441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3923928" y="278092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6254310" y="322603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</a:p>
        </p:txBody>
      </p:sp>
      <p:cxnSp>
        <p:nvCxnSpPr>
          <p:cNvPr id="26" name="꺾인 연결선 19"/>
          <p:cNvCxnSpPr/>
          <p:nvPr/>
        </p:nvCxnSpPr>
        <p:spPr bwMode="auto">
          <a:xfrm rot="5400000">
            <a:off x="6075985" y="3856169"/>
            <a:ext cx="949166" cy="21272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823913"/>
            <a:ext cx="83439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467544" y="199245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2915816" y="460725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cxnSp>
        <p:nvCxnSpPr>
          <p:cNvPr id="11" name="꺾인 연결선 19"/>
          <p:cNvCxnSpPr/>
          <p:nvPr/>
        </p:nvCxnSpPr>
        <p:spPr bwMode="auto">
          <a:xfrm flipV="1">
            <a:off x="3023191" y="4077072"/>
            <a:ext cx="1070963" cy="6087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5256248" y="2636912"/>
            <a:ext cx="2016224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해당 약품의 상세 이미지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상세 정보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Drug ID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2" y="2770645"/>
            <a:ext cx="232656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416318" y="561968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866586" cy="374441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2460302" cy="95399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365104"/>
            <a:ext cx="3096344" cy="21376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301208"/>
            <a:ext cx="5032327" cy="72008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모서리가 둥근 직사각형 5"/>
          <p:cNvSpPr/>
          <p:nvPr/>
        </p:nvSpPr>
        <p:spPr bwMode="auto">
          <a:xfrm>
            <a:off x="1606895" y="1255697"/>
            <a:ext cx="588841" cy="22908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" name="Oval 6"/>
          <p:cNvSpPr>
            <a:spLocks noChangeAspect="1" noChangeArrowheads="1"/>
          </p:cNvSpPr>
          <p:nvPr/>
        </p:nvSpPr>
        <p:spPr bwMode="auto">
          <a:xfrm>
            <a:off x="1521740" y="118368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408683" y="1992451"/>
            <a:ext cx="935818" cy="21241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9" name="Oval 6"/>
          <p:cNvSpPr>
            <a:spLocks noChangeAspect="1" noChangeArrowheads="1"/>
          </p:cNvSpPr>
          <p:nvPr/>
        </p:nvSpPr>
        <p:spPr bwMode="auto">
          <a:xfrm>
            <a:off x="323528" y="192044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408683" y="2614397"/>
            <a:ext cx="935818" cy="21241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323528" y="254238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369696" y="3010015"/>
            <a:ext cx="935818" cy="21241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284541" y="293800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 bwMode="auto">
          <a:xfrm>
            <a:off x="2398982" y="2158983"/>
            <a:ext cx="2533057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2313828" y="208697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3655938" y="2653586"/>
            <a:ext cx="935818" cy="91943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3570783" y="258157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3374276" y="4152691"/>
            <a:ext cx="189612" cy="21241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3289121" y="408068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2542999" y="4774637"/>
            <a:ext cx="516833" cy="16653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1" name="Oval 6"/>
          <p:cNvSpPr>
            <a:spLocks noChangeAspect="1" noChangeArrowheads="1"/>
          </p:cNvSpPr>
          <p:nvPr/>
        </p:nvSpPr>
        <p:spPr bwMode="auto">
          <a:xfrm>
            <a:off x="2457844" y="470262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277730" y="5304819"/>
            <a:ext cx="935818" cy="50044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192575" y="523281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5599830" y="4368715"/>
            <a:ext cx="988393" cy="14040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5514676" y="429670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5724128" y="1052736"/>
            <a:ext cx="3275856" cy="2376264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 상단의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Calculators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키워드로 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Calculator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검색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카테고리 별 검색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알파벳 순 찾기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원하는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Calculator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숫자 입력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입력해야 하는 숫자 범위 제공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Calculator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자동으로 계산됨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Calculator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관련 추가 부가정보 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7" name="꺾인 연결선 19"/>
          <p:cNvCxnSpPr>
            <a:stCxn id="18" idx="3"/>
            <a:endCxn id="8195" idx="1"/>
          </p:cNvCxnSpPr>
          <p:nvPr/>
        </p:nvCxnSpPr>
        <p:spPr bwMode="auto">
          <a:xfrm flipV="1">
            <a:off x="3563888" y="3978006"/>
            <a:ext cx="1368152" cy="280892"/>
          </a:xfrm>
          <a:prstGeom prst="bentConnector3">
            <a:avLst>
              <a:gd name="adj1" fmla="val 50955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꺾인 연결선 19"/>
          <p:cNvCxnSpPr>
            <a:stCxn id="20" idx="2"/>
          </p:cNvCxnSpPr>
          <p:nvPr/>
        </p:nvCxnSpPr>
        <p:spPr bwMode="auto">
          <a:xfrm rot="16200000" flipH="1">
            <a:off x="2750604" y="4991980"/>
            <a:ext cx="360040" cy="25841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Calculators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07106" y="116632"/>
            <a:ext cx="52569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Drug Comparisons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92" y="1881454"/>
            <a:ext cx="360000" cy="36000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971600" y="184603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두 가지의 의약품 비교 테이블 제작 도구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2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928"/>
            <a:ext cx="360000" cy="36000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971560" y="238551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Data View: </a:t>
            </a:r>
            <a:r>
              <a:rPr lang="ko-KR" altLang="en-US">
                <a:latin typeface="맑은 고딕" pitchFamily="50" charset="-127"/>
                <a:ea typeface="맑은 고딕" pitchFamily="50" charset="-127"/>
              </a:rPr>
              <a:t>한 눈에 보기 쉽게 요약된 테이블 제작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>
                <a:latin typeface="맑은 고딕" pitchFamily="50" charset="-127"/>
                <a:ea typeface="맑은 고딕" pitchFamily="50" charset="-127"/>
              </a:rPr>
              <a:t>링크 클릭 시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>
                <a:latin typeface="맑은 고딕" pitchFamily="50" charset="-127"/>
                <a:ea typeface="맑은 고딕" pitchFamily="50" charset="-127"/>
              </a:rPr>
              <a:t>상세정보 </a:t>
            </a:r>
            <a:r>
              <a:rPr lang="ko-KR" altLang="en-US" smtClean="0">
                <a:latin typeface="맑은 고딕" pitchFamily="50" charset="-127"/>
                <a:ea typeface="맑은 고딕" pitchFamily="50" charset="-127"/>
              </a:rPr>
              <a:t>제공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buAutoNum type="arabicParenR"/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Monograph View: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모든 정보가 서술된 </a:t>
            </a:r>
            <a:r>
              <a:rPr lang="ko-KR" altLang="en-US" smtClean="0">
                <a:latin typeface="맑은 고딕" pitchFamily="50" charset="-127"/>
                <a:ea typeface="맑은 고딕" pitchFamily="50" charset="-127"/>
              </a:rPr>
              <a:t>테이블 제작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93662"/>
            <a:ext cx="360000" cy="360000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971560" y="335824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약품 분류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상호작용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주의사항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부작용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과다 복용 등 다양한 하위메뉴의 비교테이블 제작 가능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6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365144"/>
            <a:ext cx="360000" cy="360000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971560" y="432972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FDA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제공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Severity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정보 등 유용한 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8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013216"/>
            <a:ext cx="360000" cy="3600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971560" y="49777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최대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개 의약품 비교 제작 가능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3472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9690" t="18002" r="49932" b="5989"/>
          <a:stretch/>
        </p:blipFill>
        <p:spPr>
          <a:xfrm>
            <a:off x="179512" y="1340768"/>
            <a:ext cx="6408712" cy="4509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7003" t="35369" r="51057" b="2624"/>
          <a:stretch/>
        </p:blipFill>
        <p:spPr>
          <a:xfrm>
            <a:off x="4499992" y="2852936"/>
            <a:ext cx="4438943" cy="352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모서리가 둥근 직사각형 3"/>
          <p:cNvSpPr/>
          <p:nvPr/>
        </p:nvSpPr>
        <p:spPr bwMode="auto">
          <a:xfrm>
            <a:off x="1475656" y="1844824"/>
            <a:ext cx="720080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5" name="Oval 6"/>
          <p:cNvSpPr>
            <a:spLocks noChangeAspect="1" noChangeArrowheads="1"/>
          </p:cNvSpPr>
          <p:nvPr/>
        </p:nvSpPr>
        <p:spPr bwMode="auto">
          <a:xfrm>
            <a:off x="1390500" y="177281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1734748" y="2996952"/>
            <a:ext cx="1757131" cy="43204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" name="Oval 6"/>
          <p:cNvSpPr>
            <a:spLocks noChangeAspect="1" noChangeArrowheads="1"/>
          </p:cNvSpPr>
          <p:nvPr/>
        </p:nvSpPr>
        <p:spPr bwMode="auto">
          <a:xfrm>
            <a:off x="1649593" y="292494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264667" y="2564904"/>
            <a:ext cx="1210989" cy="64807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9" name="Oval 6"/>
          <p:cNvSpPr>
            <a:spLocks noChangeAspect="1" noChangeArrowheads="1"/>
          </p:cNvSpPr>
          <p:nvPr/>
        </p:nvSpPr>
        <p:spPr bwMode="auto">
          <a:xfrm>
            <a:off x="179511" y="249289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279627" y="3302359"/>
            <a:ext cx="1369965" cy="1638809"/>
          </a:xfrm>
          <a:prstGeom prst="roundRect">
            <a:avLst>
              <a:gd name="adj" fmla="val 1104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194472" y="323035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4750698" y="2807055"/>
            <a:ext cx="397366" cy="20304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4665542" y="273504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/>
          <a:srcRect l="25913" t="28485" r="70712" b="67515"/>
          <a:stretch/>
        </p:blipFill>
        <p:spPr>
          <a:xfrm>
            <a:off x="1499537" y="1924984"/>
            <a:ext cx="696199" cy="232068"/>
          </a:xfrm>
          <a:prstGeom prst="rect">
            <a:avLst/>
          </a:prstGeom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2124075" y="32742"/>
            <a:ext cx="4786313" cy="515938"/>
            <a:chOff x="812" y="482"/>
            <a:chExt cx="2476" cy="325"/>
          </a:xfrm>
        </p:grpSpPr>
        <p:grpSp>
          <p:nvGrpSpPr>
            <p:cNvPr id="16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18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9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1) Data View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17" name="Picture 35" descr="MCj0343747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4903453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9690" t="18002" r="49932" b="5989"/>
          <a:stretch/>
        </p:blipFill>
        <p:spPr>
          <a:xfrm>
            <a:off x="179512" y="1340768"/>
            <a:ext cx="6408712" cy="4509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모서리가 둥근 직사각형 3"/>
          <p:cNvSpPr/>
          <p:nvPr/>
        </p:nvSpPr>
        <p:spPr bwMode="auto">
          <a:xfrm>
            <a:off x="1475656" y="1988840"/>
            <a:ext cx="720080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5" name="Oval 6"/>
          <p:cNvSpPr>
            <a:spLocks noChangeAspect="1" noChangeArrowheads="1"/>
          </p:cNvSpPr>
          <p:nvPr/>
        </p:nvSpPr>
        <p:spPr bwMode="auto">
          <a:xfrm>
            <a:off x="1390500" y="191683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1734748" y="2996952"/>
            <a:ext cx="1757131" cy="43204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" name="Oval 6"/>
          <p:cNvSpPr>
            <a:spLocks noChangeAspect="1" noChangeArrowheads="1"/>
          </p:cNvSpPr>
          <p:nvPr/>
        </p:nvSpPr>
        <p:spPr bwMode="auto">
          <a:xfrm>
            <a:off x="1649593" y="292494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264667" y="2564904"/>
            <a:ext cx="1210989" cy="64807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9" name="Oval 6"/>
          <p:cNvSpPr>
            <a:spLocks noChangeAspect="1" noChangeArrowheads="1"/>
          </p:cNvSpPr>
          <p:nvPr/>
        </p:nvSpPr>
        <p:spPr bwMode="auto">
          <a:xfrm>
            <a:off x="179511" y="249289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279627" y="3302359"/>
            <a:ext cx="1369965" cy="1638809"/>
          </a:xfrm>
          <a:prstGeom prst="roundRect">
            <a:avLst>
              <a:gd name="adj" fmla="val 1104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194472" y="323035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l="25913" t="28485" r="70712" b="67515"/>
          <a:stretch/>
        </p:blipFill>
        <p:spPr>
          <a:xfrm>
            <a:off x="1499537" y="1924984"/>
            <a:ext cx="696199" cy="232068"/>
          </a:xfrm>
          <a:prstGeom prst="rect">
            <a:avLst/>
          </a:prstGeom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2124075" y="32742"/>
            <a:ext cx="4786313" cy="515938"/>
            <a:chOff x="812" y="482"/>
            <a:chExt cx="2476" cy="325"/>
          </a:xfrm>
        </p:grpSpPr>
        <p:grpSp>
          <p:nvGrpSpPr>
            <p:cNvPr id="16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18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9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>
                    <a:latin typeface="맑은 고딕" pitchFamily="50" charset="-127"/>
                    <a:ea typeface="맑은 고딕" pitchFamily="50" charset="-127"/>
                  </a:rPr>
                  <a:t>2</a:t>
                </a: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) Monograph View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17" name="Picture 35" descr="MCj0343747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/>
          <a:srcRect l="19682" t="27866" r="51620" b="4580"/>
          <a:stretch/>
        </p:blipFill>
        <p:spPr>
          <a:xfrm>
            <a:off x="4295511" y="2924944"/>
            <a:ext cx="4785656" cy="3168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모서리가 둥근 직사각형 11"/>
          <p:cNvSpPr/>
          <p:nvPr/>
        </p:nvSpPr>
        <p:spPr bwMode="auto">
          <a:xfrm>
            <a:off x="4295511" y="2996951"/>
            <a:ext cx="636529" cy="2334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3" name="Oval 6"/>
          <p:cNvSpPr>
            <a:spLocks noChangeAspect="1" noChangeArrowheads="1"/>
          </p:cNvSpPr>
          <p:nvPr/>
        </p:nvSpPr>
        <p:spPr bwMode="auto">
          <a:xfrm>
            <a:off x="4283968" y="292494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941733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92" y="1628800"/>
            <a:ext cx="360000" cy="36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52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정맥주사 혼합 적합 </a:t>
            </a:r>
            <a:r>
              <a:rPr lang="ko-KR" altLang="en-US" smtClean="0">
                <a:latin typeface="맑은 고딕" pitchFamily="50" charset="-127"/>
                <a:ea typeface="맑은 고딕" pitchFamily="50" charset="-127"/>
              </a:rPr>
              <a:t>여부 확인 가능한 데이터베이스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360000" cy="36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560" y="24836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Y-Site / Admixture / Syringe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 해당하는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Compatibility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360000" cy="36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71560" y="313167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한 눈에 보기 쉽게 테이블형태로 제공되며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상세한 정보도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360000" cy="3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71560" y="377974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Lexicomp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에서 제공되는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Trissel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 장점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Solution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과의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Compatibility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도 확인 가능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Storage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등 해당 의약품의 특성 제공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Y-Site / Admixture / Syringe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 비교 테이블을 한 페이지에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07106" y="116632"/>
            <a:ext cx="5040958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Trissel’s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IV Compatibility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9040" t="23350" r="50235" b="3067"/>
          <a:stretch/>
        </p:blipFill>
        <p:spPr>
          <a:xfrm>
            <a:off x="179512" y="1268760"/>
            <a:ext cx="6200348" cy="41764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26397" t="41406" r="52399" b="127"/>
          <a:stretch/>
        </p:blipFill>
        <p:spPr>
          <a:xfrm>
            <a:off x="5076056" y="3392996"/>
            <a:ext cx="3960440" cy="3071362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 bwMode="auto">
          <a:xfrm>
            <a:off x="2051721" y="1268760"/>
            <a:ext cx="792088" cy="28803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1966565" y="126876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1691680" y="2492896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606525" y="242088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179512" y="2556663"/>
            <a:ext cx="1296144" cy="1376393"/>
          </a:xfrm>
          <a:prstGeom prst="roundRect">
            <a:avLst>
              <a:gd name="adj" fmla="val 435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94357" y="2484655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1649958" y="3155142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1564803" y="308313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179513" y="5229201"/>
            <a:ext cx="360040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4" name="Oval 6"/>
          <p:cNvSpPr>
            <a:spLocks noChangeAspect="1" noChangeArrowheads="1"/>
          </p:cNvSpPr>
          <p:nvPr/>
        </p:nvSpPr>
        <p:spPr bwMode="auto">
          <a:xfrm>
            <a:off x="94357" y="518055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5076056" y="3411278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6" name="Oval 6"/>
          <p:cNvSpPr>
            <a:spLocks noChangeAspect="1" noChangeArrowheads="1"/>
          </p:cNvSpPr>
          <p:nvPr/>
        </p:nvSpPr>
        <p:spPr bwMode="auto">
          <a:xfrm>
            <a:off x="4990901" y="333927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5724128" y="1484784"/>
            <a:ext cx="3275856" cy="2880320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 상단의 </a:t>
            </a:r>
            <a:r>
              <a:rPr lang="en-US" altLang="ko-KR" sz="1400" dirty="0" err="1" smtClean="0">
                <a:latin typeface="맑은 고딕" pitchFamily="50" charset="-127"/>
                <a:ea typeface="맑은 고딕" pitchFamily="50" charset="-127"/>
              </a:rPr>
              <a:t>Trissel’s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약품명 입력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수액 등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Solutions </a:t>
            </a:r>
            <a:r>
              <a:rPr lang="ko-KR" altLang="en-US" sz="1400" smtClean="0">
                <a:latin typeface="맑은 고딕" pitchFamily="50" charset="-127"/>
                <a:ea typeface="맑은 고딕" pitchFamily="50" charset="-127"/>
              </a:rPr>
              <a:t>입력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입력한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주사제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및 수액 확인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분석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Y-Site, Admixture, Syringe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Compatibility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정보를 한 테이블에서 볼 수 있음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원하는 정보 아이콘 선택 시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상세정보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Study Design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및 결론에 관한 상세정보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7494343" y="5598865"/>
            <a:ext cx="360040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9" name="Oval 6"/>
          <p:cNvSpPr>
            <a:spLocks noChangeAspect="1" noChangeArrowheads="1"/>
          </p:cNvSpPr>
          <p:nvPr/>
        </p:nvSpPr>
        <p:spPr bwMode="auto">
          <a:xfrm>
            <a:off x="7409187" y="555022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166779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1306513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330325" y="5047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349375" y="5380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Acetaminophen</a:t>
            </a:r>
            <a:r>
              <a:rPr lang="ko-KR" altLang="en-US" sz="16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관련된 전체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I.V. Compatibility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정보를 확인</a:t>
            </a:r>
            <a:endParaRPr lang="en-US" altLang="ko-KR" sz="16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할 수 없나요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16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12" y="188640"/>
            <a:ext cx="1280000" cy="1440000"/>
          </a:xfrm>
          <a:prstGeom prst="rect">
            <a:avLst/>
          </a:prstGeom>
          <a:noFill/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9041" t="28073" r="51100" b="-389"/>
          <a:stretch/>
        </p:blipFill>
        <p:spPr>
          <a:xfrm>
            <a:off x="1062603" y="2060848"/>
            <a:ext cx="6408712" cy="4365354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 bwMode="auto">
          <a:xfrm>
            <a:off x="1115616" y="3284984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1030461" y="321297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890850" y="1661978"/>
            <a:ext cx="3275856" cy="1406982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약물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검색창에서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주사제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입력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왼쪽 창에서 주사제명 클릭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오른쪽 결과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2627784" y="2891857"/>
            <a:ext cx="2952328" cy="17710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2542629" y="281984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0" y="2852738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ko-KR" sz="6600" dirty="0" smtClean="0"/>
              <a:t>How to Search?</a:t>
            </a:r>
            <a:br>
              <a:rPr lang="en-US" altLang="ko-KR" sz="6600" dirty="0" smtClean="0"/>
            </a:br>
            <a:r>
              <a:rPr lang="en-US" altLang="ko-KR" sz="2000" u="sng" dirty="0" smtClean="0">
                <a:solidFill>
                  <a:srgbClr val="FF0000"/>
                </a:solidFill>
              </a:rPr>
              <a:t>http://online.lexi.com</a:t>
            </a:r>
            <a:endParaRPr lang="ko-KR" altLang="en-US" sz="2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1306513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330325" y="5047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349375" y="5380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Acetaminophen</a:t>
            </a:r>
            <a:r>
              <a:rPr lang="ko-KR" altLang="en-US" sz="16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16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안전성과 저장방법에 대하여 알고 싶어요</a:t>
            </a:r>
            <a:r>
              <a:rPr lang="en-US" altLang="ko-KR" sz="16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1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12" y="188640"/>
            <a:ext cx="1280000" cy="1440000"/>
          </a:xfrm>
          <a:prstGeom prst="rect">
            <a:avLst/>
          </a:prstGeom>
          <a:noFill/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9041" t="28073" r="51100" b="-389"/>
          <a:stretch/>
        </p:blipFill>
        <p:spPr>
          <a:xfrm>
            <a:off x="1062603" y="2060848"/>
            <a:ext cx="6408712" cy="4365354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 bwMode="auto">
          <a:xfrm>
            <a:off x="1115616" y="3284984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1030461" y="321297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890850" y="1661978"/>
            <a:ext cx="3275856" cy="1406982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약물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검색창에서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주사제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입력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왼쪽 창에서 주사제명 클릭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오른쪽 결과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화면에서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Acetaminophen-</a:t>
            </a:r>
            <a:r>
              <a:rPr lang="ko-KR" altLang="en-US" sz="1400" smtClean="0">
                <a:latin typeface="맑은 고딕" pitchFamily="50" charset="-127"/>
                <a:ea typeface="맑은 고딕" pitchFamily="50" charset="-127"/>
              </a:rPr>
              <a:t>속성 클릭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속성 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 bwMode="auto">
          <a:xfrm>
            <a:off x="4935259" y="2444888"/>
            <a:ext cx="955591" cy="26403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4850104" y="237288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26397" t="40421" r="51533"/>
          <a:stretch/>
        </p:blipFill>
        <p:spPr>
          <a:xfrm>
            <a:off x="4850104" y="3533466"/>
            <a:ext cx="3672408" cy="2788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모서리가 둥근 직사각형 12"/>
          <p:cNvSpPr/>
          <p:nvPr/>
        </p:nvSpPr>
        <p:spPr bwMode="auto">
          <a:xfrm>
            <a:off x="4850104" y="3569479"/>
            <a:ext cx="1210989" cy="1926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4" name="Oval 6"/>
          <p:cNvSpPr>
            <a:spLocks noChangeAspect="1" noChangeArrowheads="1"/>
          </p:cNvSpPr>
          <p:nvPr/>
        </p:nvSpPr>
        <p:spPr bwMode="auto">
          <a:xfrm>
            <a:off x="4764949" y="349747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6911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92" y="1268760"/>
            <a:ext cx="360000" cy="36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1600" y="112474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현재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1,973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종의 환자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복약지도문을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제공하고 있으며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이 중 일부를 한글 포함한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19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개 언어로 제공 하고 있음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2589"/>
            <a:ext cx="360000" cy="36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1560" y="1918573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각 의약품의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Monograph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마다 환자 복약지도문을 확인할 수도 있고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Patient Education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모듈이 있어 여러 의약품의 환자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복약지도문을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만들 수도 있다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360000" cy="36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71560" y="284364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성인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소아로 구분되어 제공됨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360000" cy="36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71560" y="3356992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2012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년 말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Joint Commission Standard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 부합하는 복약지도문 추가 예정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; 2,400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개 이상의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복약지도문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이용 가능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- Conditions: 1,300</a:t>
            </a: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- Procedures: 400</a:t>
            </a: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- Discharge Summaries: 600</a:t>
            </a: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- Wellness Documents: 100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230941"/>
            <a:ext cx="360000" cy="360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71560" y="521990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가장 많이 활용되는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환자복약지도문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222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가지는 한글로도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7.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환자교육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13208"/>
          <a:stretch>
            <a:fillRect/>
          </a:stretch>
        </p:blipFill>
        <p:spPr bwMode="auto">
          <a:xfrm>
            <a:off x="323528" y="3164925"/>
            <a:ext cx="4320480" cy="27843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81064"/>
          <a:stretch>
            <a:fillRect/>
          </a:stretch>
        </p:blipFill>
        <p:spPr bwMode="auto">
          <a:xfrm>
            <a:off x="839737" y="1268760"/>
            <a:ext cx="7332663" cy="9361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모서리가 둥근 직사각형 8"/>
          <p:cNvSpPr/>
          <p:nvPr/>
        </p:nvSpPr>
        <p:spPr bwMode="auto">
          <a:xfrm>
            <a:off x="4513139" y="1641947"/>
            <a:ext cx="1499021" cy="2748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4427984" y="155679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꺾인 연결선 10"/>
          <p:cNvCxnSpPr>
            <a:stCxn id="9" idx="1"/>
            <a:endCxn id="5" idx="0"/>
          </p:cNvCxnSpPr>
          <p:nvPr/>
        </p:nvCxnSpPr>
        <p:spPr bwMode="auto">
          <a:xfrm rot="10800000" flipV="1">
            <a:off x="2483769" y="1779389"/>
            <a:ext cx="2029371" cy="138553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53321" t="39172" r="37271" b="21454"/>
          <a:stretch>
            <a:fillRect/>
          </a:stretch>
        </p:blipFill>
        <p:spPr bwMode="auto">
          <a:xfrm>
            <a:off x="3707904" y="3501008"/>
            <a:ext cx="900000" cy="21176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323528" y="2631454"/>
            <a:ext cx="1512168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성인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복약지도문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140968"/>
            <a:ext cx="3957250" cy="2880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모서리가 둥근 직사각형 23"/>
          <p:cNvSpPr/>
          <p:nvPr/>
        </p:nvSpPr>
        <p:spPr bwMode="auto">
          <a:xfrm>
            <a:off x="6025307" y="1641947"/>
            <a:ext cx="1715045" cy="2748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5940152" y="155679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6" name="꺾인 연결선 10"/>
          <p:cNvCxnSpPr>
            <a:stCxn id="24" idx="2"/>
          </p:cNvCxnSpPr>
          <p:nvPr/>
        </p:nvCxnSpPr>
        <p:spPr bwMode="auto">
          <a:xfrm rot="16200000" flipH="1">
            <a:off x="6555507" y="2244155"/>
            <a:ext cx="1224136" cy="56949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모서리가 둥근 직사각형 30"/>
          <p:cNvSpPr/>
          <p:nvPr/>
        </p:nvSpPr>
        <p:spPr bwMode="auto">
          <a:xfrm>
            <a:off x="873550" y="1281907"/>
            <a:ext cx="1754234" cy="2748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2" name="Oval 6"/>
          <p:cNvSpPr>
            <a:spLocks noChangeAspect="1" noChangeArrowheads="1"/>
          </p:cNvSpPr>
          <p:nvPr/>
        </p:nvSpPr>
        <p:spPr bwMode="auto">
          <a:xfrm>
            <a:off x="788395" y="119675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 bwMode="auto">
          <a:xfrm>
            <a:off x="3721051" y="3370139"/>
            <a:ext cx="922957" cy="221910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4" name="Oval 6"/>
          <p:cNvSpPr>
            <a:spLocks noChangeAspect="1" noChangeArrowheads="1"/>
          </p:cNvSpPr>
          <p:nvPr/>
        </p:nvSpPr>
        <p:spPr bwMode="auto">
          <a:xfrm>
            <a:off x="3635896" y="328498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 bwMode="auto">
          <a:xfrm>
            <a:off x="8257555" y="3284985"/>
            <a:ext cx="346893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6" name="Oval 6"/>
          <p:cNvSpPr>
            <a:spLocks noChangeAspect="1" noChangeArrowheads="1"/>
          </p:cNvSpPr>
          <p:nvPr/>
        </p:nvSpPr>
        <p:spPr bwMode="auto">
          <a:xfrm>
            <a:off x="8172400" y="321297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5089203" y="4856181"/>
            <a:ext cx="3587253" cy="34689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8" name="Oval 6"/>
          <p:cNvSpPr>
            <a:spLocks noChangeAspect="1" noChangeArrowheads="1"/>
          </p:cNvSpPr>
          <p:nvPr/>
        </p:nvSpPr>
        <p:spPr bwMode="auto">
          <a:xfrm>
            <a:off x="5004048" y="479715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auto">
          <a:xfrm>
            <a:off x="7596336" y="2636912"/>
            <a:ext cx="1512168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소아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복약지도문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AutoShape 19"/>
          <p:cNvSpPr>
            <a:spLocks noChangeArrowheads="1"/>
          </p:cNvSpPr>
          <p:nvPr/>
        </p:nvSpPr>
        <p:spPr bwMode="auto">
          <a:xfrm>
            <a:off x="7668344" y="3501048"/>
            <a:ext cx="1008112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바로 인쇄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7740352" y="4581128"/>
            <a:ext cx="1152128" cy="5760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블록 설정하여</a:t>
            </a:r>
            <a:endParaRPr lang="en-US" altLang="ko-KR" sz="12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편집 가능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2124075" y="32742"/>
            <a:ext cx="4786313" cy="515938"/>
            <a:chOff x="812" y="482"/>
            <a:chExt cx="2476" cy="325"/>
          </a:xfrm>
        </p:grpSpPr>
        <p:grpSp>
          <p:nvGrpSpPr>
            <p:cNvPr id="43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45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46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1)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한 가지 의약품의 </a:t>
                </a:r>
                <a:r>
                  <a:rPr lang="ko-KR" altLang="en-US" sz="1600" b="1" dirty="0" err="1" smtClean="0">
                    <a:latin typeface="맑은 고딕" pitchFamily="50" charset="-127"/>
                    <a:ea typeface="맑은 고딕" pitchFamily="50" charset="-127"/>
                  </a:rPr>
                  <a:t>복약지도문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 출력 및 편집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44" name="Picture 35" descr="MCj0343747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941772" cy="374441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6810" t="40156" r="26810" b="24407"/>
          <a:stretch>
            <a:fillRect/>
          </a:stretch>
        </p:blipFill>
        <p:spPr bwMode="auto">
          <a:xfrm>
            <a:off x="1835696" y="4005064"/>
            <a:ext cx="3888432" cy="174979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2"/>
            <a:ext cx="4048125" cy="168592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2124075" y="32742"/>
            <a:ext cx="4786313" cy="515938"/>
            <a:chOff x="812" y="482"/>
            <a:chExt cx="2476" cy="325"/>
          </a:xfrm>
        </p:grpSpPr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10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1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2)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두 개 이상의 </a:t>
                </a:r>
                <a:r>
                  <a:rPr lang="ko-KR" altLang="en-US" sz="1600" b="1" dirty="0" err="1" smtClean="0">
                    <a:latin typeface="맑은 고딕" pitchFamily="50" charset="-127"/>
                    <a:ea typeface="맑은 고딕" pitchFamily="50" charset="-127"/>
                  </a:rPr>
                  <a:t>복약지도문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 제작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9" name="Picture 35" descr="MCj0343747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7372" y="4149080"/>
            <a:ext cx="3476628" cy="252028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모서리가 둥근 직사각형 12"/>
          <p:cNvSpPr/>
          <p:nvPr/>
        </p:nvSpPr>
        <p:spPr bwMode="auto">
          <a:xfrm>
            <a:off x="2928964" y="1268761"/>
            <a:ext cx="922956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4" name="Oval 6"/>
          <p:cNvSpPr>
            <a:spLocks noChangeAspect="1" noChangeArrowheads="1"/>
          </p:cNvSpPr>
          <p:nvPr/>
        </p:nvSpPr>
        <p:spPr bwMode="auto">
          <a:xfrm>
            <a:off x="2843808" y="119675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2339836" y="2394763"/>
            <a:ext cx="431964" cy="17014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6" name="Oval 6"/>
          <p:cNvSpPr>
            <a:spLocks noChangeAspect="1" noChangeArrowheads="1"/>
          </p:cNvSpPr>
          <p:nvPr/>
        </p:nvSpPr>
        <p:spPr bwMode="auto">
          <a:xfrm>
            <a:off x="2254680" y="232275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2784947" y="2977197"/>
            <a:ext cx="634925" cy="16377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8" name="Oval 6"/>
          <p:cNvSpPr>
            <a:spLocks noChangeAspect="1" noChangeArrowheads="1"/>
          </p:cNvSpPr>
          <p:nvPr/>
        </p:nvSpPr>
        <p:spPr bwMode="auto">
          <a:xfrm>
            <a:off x="2699791" y="290518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323612" y="2381699"/>
            <a:ext cx="1800116" cy="104730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0" name="Oval 6"/>
          <p:cNvSpPr>
            <a:spLocks noChangeAspect="1" noChangeArrowheads="1"/>
          </p:cNvSpPr>
          <p:nvPr/>
        </p:nvSpPr>
        <p:spPr bwMode="auto">
          <a:xfrm>
            <a:off x="238456" y="230969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670589" y="4823278"/>
            <a:ext cx="1008028" cy="20296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585433" y="475127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 bwMode="auto">
          <a:xfrm>
            <a:off x="2928963" y="4856097"/>
            <a:ext cx="1008028" cy="20296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4" name="Oval 6"/>
          <p:cNvSpPr>
            <a:spLocks noChangeAspect="1" noChangeArrowheads="1"/>
          </p:cNvSpPr>
          <p:nvPr/>
        </p:nvSpPr>
        <p:spPr bwMode="auto">
          <a:xfrm>
            <a:off x="2843807" y="478408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 bwMode="auto">
          <a:xfrm>
            <a:off x="4428068" y="5517232"/>
            <a:ext cx="719996" cy="20296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6" name="Oval 6"/>
          <p:cNvSpPr>
            <a:spLocks noChangeAspect="1" noChangeArrowheads="1"/>
          </p:cNvSpPr>
          <p:nvPr/>
        </p:nvSpPr>
        <p:spPr bwMode="auto">
          <a:xfrm>
            <a:off x="4342912" y="544522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 bwMode="auto">
          <a:xfrm>
            <a:off x="5508188" y="3036141"/>
            <a:ext cx="1008028" cy="202961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8" name="Oval 6"/>
          <p:cNvSpPr>
            <a:spLocks noChangeAspect="1" noChangeArrowheads="1"/>
          </p:cNvSpPr>
          <p:nvPr/>
        </p:nvSpPr>
        <p:spPr bwMode="auto">
          <a:xfrm>
            <a:off x="5423032" y="296413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4323241" y="4365105"/>
            <a:ext cx="392775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0" name="Oval 6"/>
          <p:cNvSpPr>
            <a:spLocks noChangeAspect="1" noChangeArrowheads="1"/>
          </p:cNvSpPr>
          <p:nvPr/>
        </p:nvSpPr>
        <p:spPr bwMode="auto">
          <a:xfrm>
            <a:off x="4238085" y="430615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Oval 6"/>
          <p:cNvSpPr>
            <a:spLocks noChangeAspect="1" noChangeArrowheads="1"/>
          </p:cNvSpPr>
          <p:nvPr/>
        </p:nvSpPr>
        <p:spPr bwMode="auto">
          <a:xfrm>
            <a:off x="5575432" y="407707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2" name="꺾인 연결선 19"/>
          <p:cNvCxnSpPr>
            <a:stCxn id="21" idx="3"/>
          </p:cNvCxnSpPr>
          <p:nvPr/>
        </p:nvCxnSpPr>
        <p:spPr bwMode="auto">
          <a:xfrm>
            <a:off x="1678617" y="4924759"/>
            <a:ext cx="445111" cy="30444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꺾인 연결선 19"/>
          <p:cNvCxnSpPr>
            <a:stCxn id="25" idx="0"/>
            <a:endCxn id="29" idx="2"/>
          </p:cNvCxnSpPr>
          <p:nvPr/>
        </p:nvCxnSpPr>
        <p:spPr bwMode="auto">
          <a:xfrm rot="16200000" flipV="1">
            <a:off x="4185797" y="4914962"/>
            <a:ext cx="936103" cy="26843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꺾인 연결선 19"/>
          <p:cNvCxnSpPr>
            <a:stCxn id="29" idx="3"/>
          </p:cNvCxnSpPr>
          <p:nvPr/>
        </p:nvCxnSpPr>
        <p:spPr bwMode="auto">
          <a:xfrm>
            <a:off x="4716016" y="4473117"/>
            <a:ext cx="1008112" cy="68407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5724128" y="980728"/>
            <a:ext cx="3275856" cy="2664296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 상단의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Patient Education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복약지도문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출력하고자하는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약품명 검색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성인 및 소아 중 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언어 변경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Store Current Packet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선택하여 새로운 폴더 생성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폴더명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입력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저장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Store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에서 저장한 폴더 불러오기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복약지도문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출력 가능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07106" y="116632"/>
            <a:ext cx="597706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Formulary Monograph Service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92" y="1268760"/>
            <a:ext cx="360000" cy="360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71600" y="124640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의약품의 연구정보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56"/>
            <a:ext cx="360000" cy="360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71560" y="175050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의약품 관련 비교효능 정보를 포함한 다양한 연구정보 요약하여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99227"/>
            <a:ext cx="360000" cy="360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71560" y="22768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최근에 발표되었거나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연구중인 약물 관련 임상실험에 관한 상세한 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91315"/>
            <a:ext cx="360000" cy="360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971560" y="306896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1,000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가지 이상의 의약품에 관한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P&amp;T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95371"/>
            <a:ext cx="360000" cy="360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971560" y="357301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효과를 증진시킬 수 있는 연구에 관한 과거 자료도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71435"/>
            <a:ext cx="360000" cy="360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971560" y="414908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최근 출시된 신약 및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Clinical Trial Phase III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의 연구 자료 제공하여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신약이 기존 의약품과 어떤 차이가 있는지 보여주는 비교 차트정보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" name="Picture 5" descr="C:\Powerpoint 템플릿\illustrations\circl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92" y="4891515"/>
            <a:ext cx="360000" cy="3600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971600" y="486916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P&amp;T Formulary Reviews / P&amp;T Summary Reviews / Drug Use Evaluation / New Drug Reviews 4</a:t>
            </a:r>
            <a:r>
              <a:rPr lang="ko-KR" altLang="en-US" smtClean="0">
                <a:latin typeface="맑은 고딕" pitchFamily="50" charset="-127"/>
                <a:ea typeface="맑은 고딕" pitchFamily="50" charset="-127"/>
              </a:rPr>
              <a:t>가지 기능 제공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9040" t="23202" r="50235" b="42948"/>
          <a:stretch/>
        </p:blipFill>
        <p:spPr>
          <a:xfrm>
            <a:off x="251520" y="1931379"/>
            <a:ext cx="5112568" cy="1584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1345580" y="4666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1369392" y="504715"/>
            <a:ext cx="6621463" cy="148396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1388442" y="538052"/>
            <a:ext cx="6510338" cy="1306611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Warfarin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International Normalized Ratio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수치 유지를 위한</a:t>
            </a:r>
            <a:endParaRPr lang="en-US" altLang="ko-KR" sz="1600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정기적인 혈액검사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용량 조절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출혈 위험도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음식이나 약제와</a:t>
            </a:r>
            <a:endParaRPr lang="en-US" altLang="ko-KR" sz="16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상호작용과 같은 많은 제한점을 갖고 있습니다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그래서</a:t>
            </a:r>
            <a:endParaRPr lang="en-US" altLang="ko-KR" sz="1600" b="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새로운 경구용 </a:t>
            </a:r>
            <a:r>
              <a:rPr lang="ko-KR" altLang="en-US" sz="16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항응고제의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Dabigatran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 연구되고 있는데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Warfarin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en-US" altLang="ko-KR" sz="16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Dabigatran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비교 효능정보를 알고 싶습니다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" name="Picture 14" descr="MCj043441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79" y="188640"/>
            <a:ext cx="1280000" cy="1440000"/>
          </a:xfrm>
          <a:prstGeom prst="rect">
            <a:avLst/>
          </a:prstGeom>
          <a:noFill/>
        </p:spPr>
      </p:pic>
      <p:sp>
        <p:nvSpPr>
          <p:cNvPr id="25" name="모서리가 둥근 직사각형 24"/>
          <p:cNvSpPr/>
          <p:nvPr/>
        </p:nvSpPr>
        <p:spPr bwMode="auto">
          <a:xfrm>
            <a:off x="1470825" y="3096626"/>
            <a:ext cx="1859060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6" name="Oval 6"/>
          <p:cNvSpPr>
            <a:spLocks noChangeAspect="1" noChangeArrowheads="1"/>
          </p:cNvSpPr>
          <p:nvPr/>
        </p:nvSpPr>
        <p:spPr bwMode="auto">
          <a:xfrm>
            <a:off x="1385669" y="302461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2925486" y="2095715"/>
            <a:ext cx="998442" cy="19570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2840330" y="202370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18842" t="27782" r="50434" b="24520"/>
          <a:stretch/>
        </p:blipFill>
        <p:spPr>
          <a:xfrm>
            <a:off x="1511659" y="3294794"/>
            <a:ext cx="5112569" cy="2232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모서리가 둥근 직사각형 26"/>
          <p:cNvSpPr/>
          <p:nvPr/>
        </p:nvSpPr>
        <p:spPr bwMode="auto">
          <a:xfrm>
            <a:off x="1511658" y="3370602"/>
            <a:ext cx="4140461" cy="21696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8" name="Oval 6"/>
          <p:cNvSpPr>
            <a:spLocks noChangeAspect="1" noChangeArrowheads="1"/>
          </p:cNvSpPr>
          <p:nvPr/>
        </p:nvSpPr>
        <p:spPr bwMode="auto">
          <a:xfrm>
            <a:off x="1426503" y="329859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l="25532" t="40196" r="51100" b="-203"/>
          <a:stretch/>
        </p:blipFill>
        <p:spPr>
          <a:xfrm>
            <a:off x="5148064" y="3933056"/>
            <a:ext cx="3888432" cy="2808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9"/>
          <p:cNvSpPr>
            <a:spLocks noChangeArrowheads="1"/>
          </p:cNvSpPr>
          <p:nvPr/>
        </p:nvSpPr>
        <p:spPr bwMode="auto">
          <a:xfrm>
            <a:off x="6876256" y="4365104"/>
            <a:ext cx="2016224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Study Design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요약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76256" y="5445224"/>
            <a:ext cx="2016224" cy="3600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연구결과 표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2" y="2127506"/>
            <a:ext cx="5886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r="5754"/>
          <a:stretch>
            <a:fillRect/>
          </a:stretch>
        </p:blipFill>
        <p:spPr bwMode="auto">
          <a:xfrm>
            <a:off x="251521" y="2708921"/>
            <a:ext cx="6021780" cy="29523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r="26890"/>
          <a:stretch>
            <a:fillRect/>
          </a:stretch>
        </p:blipFill>
        <p:spPr bwMode="auto">
          <a:xfrm>
            <a:off x="4427984" y="3861048"/>
            <a:ext cx="3384376" cy="2219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모서리가 둥근 직사각형 4"/>
          <p:cNvSpPr/>
          <p:nvPr/>
        </p:nvSpPr>
        <p:spPr bwMode="auto">
          <a:xfrm>
            <a:off x="5089204" y="2263809"/>
            <a:ext cx="922956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5004048" y="219180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493754" y="2721984"/>
            <a:ext cx="2062021" cy="20296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408599" y="2649975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2555776" y="2735046"/>
            <a:ext cx="1080120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2470620" y="266303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2064868" y="3717033"/>
            <a:ext cx="634924" cy="14401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1979712" y="364502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2064868" y="4607254"/>
            <a:ext cx="1859060" cy="83797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4" name="Oval 6"/>
          <p:cNvSpPr>
            <a:spLocks noChangeAspect="1" noChangeArrowheads="1"/>
          </p:cNvSpPr>
          <p:nvPr/>
        </p:nvSpPr>
        <p:spPr bwMode="auto">
          <a:xfrm>
            <a:off x="1979712" y="4535245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4395250" y="5327334"/>
            <a:ext cx="2481006" cy="18989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6" name="Oval 6"/>
          <p:cNvSpPr>
            <a:spLocks noChangeAspect="1" noChangeArrowheads="1"/>
          </p:cNvSpPr>
          <p:nvPr/>
        </p:nvSpPr>
        <p:spPr bwMode="auto">
          <a:xfrm>
            <a:off x="4310094" y="525532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8.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독성학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345580" y="826815"/>
            <a:ext cx="6754812" cy="51276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093B82"/>
              </a:gs>
              <a:gs pos="50000">
                <a:srgbClr val="4694DA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369392" y="864915"/>
            <a:ext cx="6621463" cy="1123925"/>
          </a:xfrm>
          <a:prstGeom prst="roundRect">
            <a:avLst>
              <a:gd name="adj" fmla="val 8676"/>
            </a:avLst>
          </a:prstGeom>
          <a:gradFill rotWithShape="1">
            <a:gsLst>
              <a:gs pos="0">
                <a:srgbClr val="093B82"/>
              </a:gs>
              <a:gs pos="50000">
                <a:srgbClr val="0C4EB0"/>
              </a:gs>
              <a:gs pos="100000">
                <a:srgbClr val="093B8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1388442" y="898253"/>
            <a:ext cx="6510338" cy="101858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F7FDFF"/>
              </a:gs>
              <a:gs pos="50000">
                <a:srgbClr val="BED9F2"/>
              </a:gs>
              <a:gs pos="100000">
                <a:srgbClr val="F7FD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가정용품 중 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Antifreeze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성분과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Antifreeze</a:t>
            </a:r>
            <a:r>
              <a:rPr lang="ko-KR" altLang="en-US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를 섭취하였을 때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r>
              <a:rPr lang="en-US" altLang="ko-KR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응급 처치방법의 기준에 대해서 알고 싶습니다</a:t>
            </a:r>
            <a:r>
              <a:rPr lang="en-US" altLang="ko-KR" sz="16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.</a:t>
            </a:r>
            <a:endParaRPr lang="ko-KR" altLang="en-US" sz="16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14" descr="MCj043441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779" y="548840"/>
            <a:ext cx="1280000" cy="1440000"/>
          </a:xfrm>
          <a:prstGeom prst="rect">
            <a:avLst/>
          </a:prstGeom>
          <a:noFill/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5868144" y="2492896"/>
            <a:ext cx="3275856" cy="2304256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 상단의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Toxicology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Toxicology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의 독극물 식별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계산정보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, Compatibility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제공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다시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Lexicomp Online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으로 돌아가고자 할 경우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Leave Toxicology Mode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키워드 검색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카테고리별로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검색 가능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Household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데이터베이스에서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Pennzoil Antifreeze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꺾인 연결선 19"/>
          <p:cNvCxnSpPr>
            <a:stCxn id="5" idx="2"/>
            <a:endCxn id="25602" idx="0"/>
          </p:cNvCxnSpPr>
          <p:nvPr/>
        </p:nvCxnSpPr>
        <p:spPr bwMode="auto">
          <a:xfrm rot="5400000">
            <a:off x="4255999" y="1414238"/>
            <a:ext cx="301096" cy="22882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꺾인 연결선 19"/>
          <p:cNvCxnSpPr/>
          <p:nvPr/>
        </p:nvCxnSpPr>
        <p:spPr bwMode="auto">
          <a:xfrm>
            <a:off x="4500786" y="3861842"/>
            <a:ext cx="359246" cy="14322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5670401" cy="22210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284984"/>
            <a:ext cx="5943004" cy="28007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모서리가 둥근 직사각형 4"/>
          <p:cNvSpPr/>
          <p:nvPr/>
        </p:nvSpPr>
        <p:spPr bwMode="auto">
          <a:xfrm>
            <a:off x="408684" y="2204865"/>
            <a:ext cx="922956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323528" y="213285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2032049" y="2663039"/>
            <a:ext cx="922956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946893" y="259103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3995936" y="3861048"/>
            <a:ext cx="2160240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3910780" y="378903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940152" y="1196752"/>
            <a:ext cx="3059832" cy="1512168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342900" indent="-342900">
              <a:buFont typeface="+mj-lt"/>
              <a:buAutoNum type="arabicPeriod" startAt="7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Ingredient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에서 성분정보 확인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 startAt="7"/>
            </a:pP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Glycol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선택하여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Treatment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에서 응급처치방법 확인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2" name="꺾인 연결선 19"/>
          <p:cNvCxnSpPr>
            <a:stCxn id="7" idx="2"/>
          </p:cNvCxnSpPr>
          <p:nvPr/>
        </p:nvCxnSpPr>
        <p:spPr bwMode="auto">
          <a:xfrm rot="16200000" flipH="1">
            <a:off x="2429703" y="2870878"/>
            <a:ext cx="477929" cy="35028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9026" t="16102" r="50250" b="60819"/>
          <a:stretch/>
        </p:blipFill>
        <p:spPr>
          <a:xfrm>
            <a:off x="202368" y="1235614"/>
            <a:ext cx="7655319" cy="1617322"/>
          </a:xfrm>
          <a:prstGeom prst="rect">
            <a:avLst/>
          </a:prstGeom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107106" y="116632"/>
            <a:ext cx="8209310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Lexicomp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Online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에서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검색하기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5" y="3068960"/>
            <a:ext cx="4850513" cy="3672408"/>
          </a:xfrm>
          <a:prstGeom prst="rect">
            <a:avLst/>
          </a:prstGeom>
        </p:spPr>
      </p:pic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70322" y="3866767"/>
            <a:ext cx="3275856" cy="2304256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화면 상단의 </a:t>
            </a:r>
            <a:r>
              <a:rPr lang="en-US" altLang="ko-KR" sz="1400" dirty="0" err="1" smtClean="0"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메뉴 선택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검색 박스에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검색어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입력 후 검색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err="1" smtClean="0">
                <a:latin typeface="맑은 고딕" pitchFamily="50" charset="-127"/>
                <a:ea typeface="맑은 고딕" pitchFamily="50" charset="-127"/>
              </a:rPr>
              <a:t>팝업창으로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 err="1" smtClean="0"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검색결과 제공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비구독기관은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UpToDate</a:t>
            </a:r>
            <a:r>
              <a:rPr lang="en-US" altLang="ko-KR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메인 화면으로 이동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6012160" y="170080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3646178" y="227687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Oval 6"/>
          <p:cNvSpPr>
            <a:spLocks noChangeAspect="1" noChangeArrowheads="1"/>
          </p:cNvSpPr>
          <p:nvPr/>
        </p:nvSpPr>
        <p:spPr bwMode="auto">
          <a:xfrm>
            <a:off x="3851920" y="306896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6099815" y="1772815"/>
            <a:ext cx="632425" cy="301179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3719315" y="2337607"/>
            <a:ext cx="2292845" cy="2272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5577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9040" t="24618" r="50235" b="66150"/>
          <a:stretch/>
        </p:blipFill>
        <p:spPr>
          <a:xfrm>
            <a:off x="133977" y="1340766"/>
            <a:ext cx="8520959" cy="720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10.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기타임상링크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7740352" y="1772816"/>
            <a:ext cx="914584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" name="Oval 6"/>
          <p:cNvSpPr>
            <a:spLocks noChangeAspect="1" noChangeArrowheads="1"/>
          </p:cNvSpPr>
          <p:nvPr/>
        </p:nvSpPr>
        <p:spPr bwMode="auto">
          <a:xfrm>
            <a:off x="7655196" y="170080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9040" t="32312" r="64302" b="23068"/>
          <a:stretch/>
        </p:blipFill>
        <p:spPr>
          <a:xfrm>
            <a:off x="251519" y="2492895"/>
            <a:ext cx="4849175" cy="3653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19040" t="16924" r="51533" b="-11"/>
          <a:stretch/>
        </p:blipFill>
        <p:spPr>
          <a:xfrm>
            <a:off x="4442165" y="3140968"/>
            <a:ext cx="3784355" cy="3005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모서리가 둥근 직사각형 21"/>
          <p:cNvSpPr/>
          <p:nvPr/>
        </p:nvSpPr>
        <p:spPr bwMode="auto">
          <a:xfrm>
            <a:off x="539552" y="3717032"/>
            <a:ext cx="914584" cy="21602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454396" y="364502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20252" t="17204" r="50495" b="18428"/>
          <a:stretch/>
        </p:blipFill>
        <p:spPr>
          <a:xfrm>
            <a:off x="456630" y="1196752"/>
            <a:ext cx="8310854" cy="5143268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484867" y="1724253"/>
            <a:ext cx="8282617" cy="3593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619672" y="2931149"/>
            <a:ext cx="352839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4575865" y="2735855"/>
            <a:ext cx="1319882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키워드 검색 창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6936395" y="2070565"/>
            <a:ext cx="1319882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가지 모듈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7596336" y="2555855"/>
            <a:ext cx="1175866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특별이슈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첫 화면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564904"/>
            <a:ext cx="5572962" cy="374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12" y="2564904"/>
            <a:ext cx="2689568" cy="374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96752"/>
            <a:ext cx="2695149" cy="10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1267" y="3185592"/>
            <a:ext cx="2182733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꺾인 연결선 6"/>
          <p:cNvCxnSpPr/>
          <p:nvPr/>
        </p:nvCxnSpPr>
        <p:spPr bwMode="auto">
          <a:xfrm rot="5400000">
            <a:off x="449542" y="2294874"/>
            <a:ext cx="504056" cy="3600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모서리가 둥근 직사각형 9"/>
          <p:cNvSpPr/>
          <p:nvPr/>
        </p:nvSpPr>
        <p:spPr bwMode="auto">
          <a:xfrm>
            <a:off x="307812" y="2852936"/>
            <a:ext cx="375756" cy="19316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13" name="꺾인 연결선 6"/>
          <p:cNvCxnSpPr>
            <a:stCxn id="10" idx="2"/>
          </p:cNvCxnSpPr>
          <p:nvPr/>
        </p:nvCxnSpPr>
        <p:spPr bwMode="auto">
          <a:xfrm rot="16200000" flipH="1">
            <a:off x="1712327" y="1829465"/>
            <a:ext cx="504056" cy="293733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모서리가 둥근 직사각형 15"/>
          <p:cNvSpPr/>
          <p:nvPr/>
        </p:nvSpPr>
        <p:spPr bwMode="auto">
          <a:xfrm>
            <a:off x="3275856" y="3284984"/>
            <a:ext cx="1296144" cy="1368152"/>
          </a:xfrm>
          <a:prstGeom prst="roundRect">
            <a:avLst>
              <a:gd name="adj" fmla="val 7597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7" name="Oval 6"/>
          <p:cNvSpPr>
            <a:spLocks noChangeAspect="1" noChangeArrowheads="1"/>
          </p:cNvSpPr>
          <p:nvPr/>
        </p:nvSpPr>
        <p:spPr bwMode="auto">
          <a:xfrm>
            <a:off x="251520" y="1759669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</p:txBody>
      </p:sp>
      <p:sp>
        <p:nvSpPr>
          <p:cNvPr id="20" name="Oval 6"/>
          <p:cNvSpPr>
            <a:spLocks noChangeAspect="1" noChangeArrowheads="1"/>
          </p:cNvSpPr>
          <p:nvPr/>
        </p:nvSpPr>
        <p:spPr bwMode="auto">
          <a:xfrm>
            <a:off x="251520" y="256490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sp>
        <p:nvSpPr>
          <p:cNvPr id="21" name="Oval 6"/>
          <p:cNvSpPr>
            <a:spLocks noChangeAspect="1" noChangeArrowheads="1"/>
          </p:cNvSpPr>
          <p:nvPr/>
        </p:nvSpPr>
        <p:spPr bwMode="auto">
          <a:xfrm>
            <a:off x="1678533" y="285293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sp>
        <p:nvSpPr>
          <p:cNvPr id="22" name="Oval 6"/>
          <p:cNvSpPr>
            <a:spLocks noChangeAspect="1" noChangeArrowheads="1"/>
          </p:cNvSpPr>
          <p:nvPr/>
        </p:nvSpPr>
        <p:spPr bwMode="auto">
          <a:xfrm>
            <a:off x="3203848" y="285293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6</a:t>
            </a: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3203848" y="328498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</a:p>
        </p:txBody>
      </p:sp>
      <p:sp>
        <p:nvSpPr>
          <p:cNvPr id="24" name="Oval 6"/>
          <p:cNvSpPr>
            <a:spLocks noChangeAspect="1" noChangeArrowheads="1"/>
          </p:cNvSpPr>
          <p:nvPr/>
        </p:nvSpPr>
        <p:spPr bwMode="auto">
          <a:xfrm>
            <a:off x="7439173" y="3055813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8</a:t>
            </a:r>
          </a:p>
        </p:txBody>
      </p:sp>
      <p:sp>
        <p:nvSpPr>
          <p:cNvPr id="37" name="AutoShape 10"/>
          <p:cNvSpPr>
            <a:spLocks noChangeArrowheads="1"/>
          </p:cNvSpPr>
          <p:nvPr/>
        </p:nvSpPr>
        <p:spPr bwMode="auto">
          <a:xfrm>
            <a:off x="107106" y="116632"/>
            <a:ext cx="345678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13A55"/>
              </a:gs>
              <a:gs pos="100000">
                <a:srgbClr val="006494"/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013A55">
                <a:gamma/>
                <a:shade val="60000"/>
                <a:invGamma/>
              </a:srgbClr>
            </a:prstShdw>
          </a:effectLst>
        </p:spPr>
        <p:txBody>
          <a:bodyPr wrap="none" lIns="91424" tIns="45712" rIns="91424" bIns="45712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FCE404"/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en-US" altLang="ko-KR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키워드 검색</a:t>
            </a:r>
            <a:endParaRPr lang="ko-KR" altLang="en-US" sz="28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auto">
          <a:xfrm>
            <a:off x="4788024" y="332656"/>
            <a:ext cx="4355976" cy="2016224"/>
          </a:xfrm>
          <a:prstGeom prst="roundRect">
            <a:avLst>
              <a:gd name="adj" fmla="val 13616"/>
            </a:avLst>
          </a:prstGeom>
          <a:solidFill>
            <a:srgbClr val="FFFF99"/>
          </a:solidFill>
          <a:ln w="31750" algn="ctr">
            <a:solidFill>
              <a:srgbClr val="BAD9EC"/>
            </a:solidFill>
            <a:round/>
            <a:headEnd/>
            <a:tailEnd/>
          </a:ln>
          <a:effectLst>
            <a:outerShdw dist="81320" dir="3080412" algn="ctr" rotWithShape="0">
              <a:srgbClr val="808080">
                <a:alpha val="70000"/>
              </a:srgbClr>
            </a:outerShdw>
          </a:effectLst>
        </p:spPr>
        <p:txBody>
          <a:bodyPr wrap="square" anchor="ctr"/>
          <a:lstStyle/>
          <a:p>
            <a:pPr marL="228600" indent="-228600">
              <a:buAutoNum type="arabicPeriod"/>
            </a:pPr>
            <a:r>
              <a:rPr lang="ko-KR" altLang="en-US" sz="1400" b="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키워드 입력</a:t>
            </a:r>
            <a:endParaRPr lang="en-US" altLang="ko-KR" sz="1400" b="0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en-US" altLang="ko-KR" sz="1400" b="0" dirty="0" smtClean="0">
                <a:latin typeface="맑은 고딕" pitchFamily="50" charset="-127"/>
                <a:ea typeface="맑은 고딕" pitchFamily="50" charset="-127"/>
              </a:rPr>
              <a:t>Search </a:t>
            </a: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버튼 누르기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관련된 모든 데이터베이스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의 결과</a:t>
            </a: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 나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열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최근 업데이트 날짜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원하는 결과 선택 혹은 마우스 오버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전체 하위메뉴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원하는 정보 선택하면 오른쪽에서 확인 가능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marL="228600" indent="-228600">
              <a:buAutoNum type="arabicPeriod"/>
            </a:pP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다른 정보로 이동하고자 할 경우</a:t>
            </a:r>
            <a:r>
              <a:rPr lang="en-US" altLang="ko-KR" sz="1400" b="0" dirty="0" smtClean="0">
                <a:latin typeface="맑은 고딕" pitchFamily="50" charset="-127"/>
                <a:ea typeface="맑은 고딕" pitchFamily="50" charset="-127"/>
              </a:rPr>
              <a:t>, Jump to Section </a:t>
            </a:r>
            <a:r>
              <a:rPr lang="ko-KR" altLang="en-US" sz="1400" b="0" dirty="0" smtClean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1400" b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Oval 6"/>
          <p:cNvSpPr>
            <a:spLocks noChangeAspect="1" noChangeArrowheads="1"/>
          </p:cNvSpPr>
          <p:nvPr/>
        </p:nvSpPr>
        <p:spPr bwMode="auto">
          <a:xfrm>
            <a:off x="2843808" y="177281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Oval 6"/>
          <p:cNvSpPr>
            <a:spLocks noChangeAspect="1" noChangeArrowheads="1"/>
          </p:cNvSpPr>
          <p:nvPr/>
        </p:nvSpPr>
        <p:spPr bwMode="auto">
          <a:xfrm>
            <a:off x="238373" y="2767781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b="31734"/>
          <a:stretch/>
        </p:blipFill>
        <p:spPr>
          <a:xfrm>
            <a:off x="179512" y="3429040"/>
            <a:ext cx="5700860" cy="280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0" y="1335605"/>
            <a:ext cx="5724092" cy="1911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모서리가 둥근 직사각형 3"/>
          <p:cNvSpPr/>
          <p:nvPr/>
        </p:nvSpPr>
        <p:spPr bwMode="auto">
          <a:xfrm>
            <a:off x="192574" y="1353914"/>
            <a:ext cx="1061537" cy="92295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5" name="꺾인 연결선 4"/>
          <p:cNvCxnSpPr>
            <a:stCxn id="4" idx="3"/>
          </p:cNvCxnSpPr>
          <p:nvPr/>
        </p:nvCxnSpPr>
        <p:spPr bwMode="auto">
          <a:xfrm flipV="1">
            <a:off x="1254111" y="1641947"/>
            <a:ext cx="738664" cy="17344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모서리가 둥근 직사각형 12"/>
          <p:cNvSpPr/>
          <p:nvPr/>
        </p:nvSpPr>
        <p:spPr bwMode="auto">
          <a:xfrm>
            <a:off x="1704827" y="3073142"/>
            <a:ext cx="1152128" cy="14401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21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2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1) Labeled Uses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정보 제공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20" name="Picture 35" descr="MCj0343747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2339752" y="1484784"/>
            <a:ext cx="165618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Uses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요약정보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2254597" y="155679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</p:txBody>
      </p:sp>
      <p:cxnSp>
        <p:nvCxnSpPr>
          <p:cNvPr id="28" name="꺾인 연결선 27"/>
          <p:cNvCxnSpPr/>
          <p:nvPr/>
        </p:nvCxnSpPr>
        <p:spPr bwMode="auto">
          <a:xfrm rot="5400000">
            <a:off x="1826327" y="3429404"/>
            <a:ext cx="594805" cy="17031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Oval 6"/>
          <p:cNvSpPr>
            <a:spLocks noChangeAspect="1" noChangeArrowheads="1"/>
          </p:cNvSpPr>
          <p:nvPr/>
        </p:nvSpPr>
        <p:spPr bwMode="auto">
          <a:xfrm>
            <a:off x="1750541" y="386104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AutoShape 19"/>
          <p:cNvSpPr>
            <a:spLocks noChangeArrowheads="1"/>
          </p:cNvSpPr>
          <p:nvPr/>
        </p:nvSpPr>
        <p:spPr bwMode="auto">
          <a:xfrm>
            <a:off x="3563888" y="3356992"/>
            <a:ext cx="2304256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AHFS Essential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제공 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Uses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정보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1907704" y="3887174"/>
            <a:ext cx="1944216" cy="18989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38" name="꺾인 연결선 37"/>
          <p:cNvCxnSpPr>
            <a:stCxn id="37" idx="2"/>
          </p:cNvCxnSpPr>
          <p:nvPr/>
        </p:nvCxnSpPr>
        <p:spPr bwMode="auto">
          <a:xfrm rot="16200000" flipH="1">
            <a:off x="3730101" y="3226783"/>
            <a:ext cx="999724" cy="270030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380" y="4430538"/>
            <a:ext cx="3599538" cy="2368896"/>
          </a:xfrm>
          <a:prstGeom prst="rect">
            <a:avLst/>
          </a:prstGeom>
        </p:spPr>
      </p:pic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6876256" y="4221128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AHFS DI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제공 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Uses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정보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Oval 6"/>
          <p:cNvSpPr>
            <a:spLocks noChangeAspect="1" noChangeArrowheads="1"/>
          </p:cNvSpPr>
          <p:nvPr/>
        </p:nvSpPr>
        <p:spPr bwMode="auto">
          <a:xfrm>
            <a:off x="5350941" y="435195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4"/>
            <a:ext cx="7683031" cy="4133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모서리가 둥근 직사각형 7"/>
          <p:cNvSpPr/>
          <p:nvPr/>
        </p:nvSpPr>
        <p:spPr bwMode="auto">
          <a:xfrm>
            <a:off x="349051" y="1946360"/>
            <a:ext cx="1054598" cy="504056"/>
          </a:xfrm>
          <a:prstGeom prst="roundRect">
            <a:avLst>
              <a:gd name="adj" fmla="val 675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0" name="Oval 6"/>
          <p:cNvSpPr>
            <a:spLocks noChangeAspect="1" noChangeArrowheads="1"/>
          </p:cNvSpPr>
          <p:nvPr/>
        </p:nvSpPr>
        <p:spPr bwMode="auto">
          <a:xfrm>
            <a:off x="1966565" y="167625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23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>
                    <a:latin typeface="맑은 고딕" pitchFamily="50" charset="-127"/>
                    <a:ea typeface="맑은 고딕" pitchFamily="50" charset="-127"/>
                  </a:rPr>
                  <a:t>2</a:t>
                </a: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) Off Uses </a:t>
                </a:r>
                <a:r>
                  <a:rPr lang="ko-KR" altLang="en-US" sz="1600" b="1" dirty="0" smtClean="0">
                    <a:latin typeface="맑은 고딕" pitchFamily="50" charset="-127"/>
                    <a:ea typeface="맑은 고딕" pitchFamily="50" charset="-127"/>
                  </a:rPr>
                  <a:t>정보 제공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22" name="Picture 35" descr="MCj034374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857" y="4371463"/>
            <a:ext cx="4438675" cy="1616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6"/>
          <p:cNvSpPr>
            <a:spLocks noChangeAspect="1" noChangeArrowheads="1"/>
          </p:cNvSpPr>
          <p:nvPr/>
        </p:nvSpPr>
        <p:spPr bwMode="auto">
          <a:xfrm>
            <a:off x="2554733" y="4247850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sp>
        <p:nvSpPr>
          <p:cNvPr id="26" name="Oval 6"/>
          <p:cNvSpPr>
            <a:spLocks noChangeAspect="1" noChangeArrowheads="1"/>
          </p:cNvSpPr>
          <p:nvPr/>
        </p:nvSpPr>
        <p:spPr bwMode="auto">
          <a:xfrm>
            <a:off x="4558853" y="4309477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1812284" y="1894039"/>
            <a:ext cx="2600401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적응증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별 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Off-Label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정보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4497466" y="3482670"/>
            <a:ext cx="165618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근거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신뢰정도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제공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Oval 6"/>
          <p:cNvSpPr>
            <a:spLocks noChangeAspect="1" noChangeArrowheads="1"/>
          </p:cNvSpPr>
          <p:nvPr/>
        </p:nvSpPr>
        <p:spPr bwMode="auto">
          <a:xfrm>
            <a:off x="4438649" y="3404088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sp>
        <p:nvSpPr>
          <p:cNvPr id="29" name="AutoShape 19"/>
          <p:cNvSpPr>
            <a:spLocks noChangeArrowheads="1"/>
          </p:cNvSpPr>
          <p:nvPr/>
        </p:nvSpPr>
        <p:spPr bwMode="auto">
          <a:xfrm>
            <a:off x="2554733" y="4471890"/>
            <a:ext cx="165618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참고문헌 링크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AutoShape 19"/>
          <p:cNvSpPr>
            <a:spLocks noChangeArrowheads="1"/>
          </p:cNvSpPr>
          <p:nvPr/>
        </p:nvSpPr>
        <p:spPr bwMode="auto">
          <a:xfrm>
            <a:off x="6373752" y="4405013"/>
            <a:ext cx="165618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근거 </a:t>
            </a:r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신뢰정도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정의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094663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6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>
                    <a:latin typeface="맑은 고딕" pitchFamily="50" charset="-127"/>
                    <a:ea typeface="맑은 고딕" pitchFamily="50" charset="-127"/>
                  </a:rPr>
                  <a:t>3</a:t>
                </a: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) Doses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5" name="Picture 35" descr="MCj034374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13" name="모서리가 둥근 직사각형 12"/>
          <p:cNvSpPr/>
          <p:nvPr/>
        </p:nvSpPr>
        <p:spPr bwMode="auto">
          <a:xfrm>
            <a:off x="552698" y="4018210"/>
            <a:ext cx="1787054" cy="1715046"/>
          </a:xfrm>
          <a:prstGeom prst="roundRect">
            <a:avLst>
              <a:gd name="adj" fmla="val 675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14" name="꺾인 연결선 13"/>
          <p:cNvCxnSpPr>
            <a:stCxn id="13" idx="3"/>
          </p:cNvCxnSpPr>
          <p:nvPr/>
        </p:nvCxnSpPr>
        <p:spPr bwMode="auto">
          <a:xfrm>
            <a:off x="2339752" y="4875733"/>
            <a:ext cx="648072" cy="1969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467544" y="393305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323528" y="3429040"/>
            <a:ext cx="2304256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상황에 따른 다양한 복용정보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142287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32179" t="22438" r="5916"/>
          <a:stretch>
            <a:fillRect/>
          </a:stretch>
        </p:blipFill>
        <p:spPr bwMode="auto">
          <a:xfrm>
            <a:off x="6372200" y="3356992"/>
            <a:ext cx="271420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124075" y="116632"/>
            <a:ext cx="4786313" cy="515938"/>
            <a:chOff x="812" y="482"/>
            <a:chExt cx="2476" cy="325"/>
          </a:xfrm>
        </p:grpSpPr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812" y="540"/>
              <a:ext cx="2476" cy="267"/>
              <a:chOff x="295" y="1628"/>
              <a:chExt cx="2476" cy="267"/>
            </a:xfrm>
          </p:grpSpPr>
          <p:sp>
            <p:nvSpPr>
              <p:cNvPr id="8" name="AutoShape 33"/>
              <p:cNvSpPr>
                <a:spLocks noChangeArrowheads="1"/>
              </p:cNvSpPr>
              <p:nvPr/>
            </p:nvSpPr>
            <p:spPr bwMode="auto">
              <a:xfrm>
                <a:off x="295" y="1661"/>
                <a:ext cx="2476" cy="234"/>
              </a:xfrm>
              <a:prstGeom prst="roundRect">
                <a:avLst>
                  <a:gd name="adj" fmla="val 13616"/>
                </a:avLst>
              </a:prstGeom>
              <a:solidFill>
                <a:schemeClr val="bg1"/>
              </a:solidFill>
              <a:ln w="31750" algn="ctr">
                <a:solidFill>
                  <a:srgbClr val="BAD9EC"/>
                </a:solidFill>
                <a:round/>
                <a:headEnd/>
                <a:tailEnd/>
              </a:ln>
              <a:effectLst>
                <a:outerShdw dist="81320" dir="3080412" algn="ctr" rotWithShape="0">
                  <a:srgbClr val="808080">
                    <a:alpha val="7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 sz="1600" b="1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" name="AutoShape 34"/>
              <p:cNvSpPr>
                <a:spLocks noChangeArrowheads="1"/>
              </p:cNvSpPr>
              <p:nvPr/>
            </p:nvSpPr>
            <p:spPr bwMode="auto">
              <a:xfrm>
                <a:off x="535" y="1628"/>
                <a:ext cx="2209" cy="234"/>
              </a:xfrm>
              <a:prstGeom prst="roundRect">
                <a:avLst>
                  <a:gd name="adj" fmla="val 0"/>
                </a:avLst>
              </a:prstGeom>
              <a:no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0" latinLnBrk="0" hangingPunct="0">
                  <a:lnSpc>
                    <a:spcPct val="140000"/>
                  </a:lnSpc>
                </a:pPr>
                <a:r>
                  <a:rPr lang="en-US" altLang="ko-KR" sz="1600" b="1" dirty="0">
                    <a:latin typeface="맑은 고딕" pitchFamily="50" charset="-127"/>
                    <a:ea typeface="맑은 고딕" pitchFamily="50" charset="-127"/>
                  </a:rPr>
                  <a:t>4</a:t>
                </a:r>
                <a:r>
                  <a:rPr lang="en-US" altLang="ko-KR" sz="1600" b="1" dirty="0" smtClean="0">
                    <a:latin typeface="맑은 고딕" pitchFamily="50" charset="-127"/>
                    <a:ea typeface="맑은 고딕" pitchFamily="50" charset="-127"/>
                  </a:rPr>
                  <a:t>) Clinical Practice Guidelines</a:t>
                </a:r>
                <a:endParaRPr lang="ko-KR" altLang="en-US" sz="16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7" name="Picture 35" descr="MCj0343747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9" y="482"/>
              <a:ext cx="264" cy="317"/>
            </a:xfrm>
            <a:prstGeom prst="rect">
              <a:avLst/>
            </a:prstGeom>
            <a:noFill/>
          </p:spPr>
        </p:pic>
      </p:grpSp>
      <p:sp>
        <p:nvSpPr>
          <p:cNvPr id="10" name="모서리가 둥근 직사각형 9"/>
          <p:cNvSpPr/>
          <p:nvPr/>
        </p:nvSpPr>
        <p:spPr bwMode="auto">
          <a:xfrm>
            <a:off x="408682" y="3442146"/>
            <a:ext cx="1643037" cy="20287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cxnSp>
        <p:nvCxnSpPr>
          <p:cNvPr id="11" name="꺾인 연결선 10"/>
          <p:cNvCxnSpPr>
            <a:stCxn id="10" idx="3"/>
          </p:cNvCxnSpPr>
          <p:nvPr/>
        </p:nvCxnSpPr>
        <p:spPr bwMode="auto">
          <a:xfrm flipV="1">
            <a:off x="2051719" y="2852938"/>
            <a:ext cx="792089" cy="6906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323528" y="3356992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</p:txBody>
      </p:sp>
      <p:cxnSp>
        <p:nvCxnSpPr>
          <p:cNvPr id="18" name="꺾인 연결선 17"/>
          <p:cNvCxnSpPr>
            <a:endCxn id="5" idx="1"/>
          </p:cNvCxnSpPr>
          <p:nvPr/>
        </p:nvCxnSpPr>
        <p:spPr bwMode="auto">
          <a:xfrm rot="16200000" flipH="1">
            <a:off x="5418094" y="4023066"/>
            <a:ext cx="1620180" cy="28803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6"/>
          <p:cNvSpPr>
            <a:spLocks noChangeAspect="1" noChangeArrowheads="1"/>
          </p:cNvSpPr>
          <p:nvPr/>
        </p:nvSpPr>
        <p:spPr bwMode="auto">
          <a:xfrm>
            <a:off x="2614637" y="2204864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1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5566965" y="3212976"/>
            <a:ext cx="157163" cy="15716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buNone/>
            </a:pPr>
            <a:r>
              <a:rPr lang="en-US" altLang="ko-KR" sz="1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</a:p>
        </p:txBody>
      </p: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4283968" y="2204864"/>
            <a:ext cx="201622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적응증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별로 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Guideline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분류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7092280" y="3212976"/>
            <a:ext cx="1656184" cy="36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99"/>
              </a:gs>
              <a:gs pos="100000">
                <a:srgbClr val="002B56"/>
              </a:gs>
            </a:gsLst>
            <a:lin ang="2700000" scaled="1"/>
          </a:gradFill>
          <a:ln w="2857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원문 열람 가능</a:t>
            </a:r>
            <a:endParaRPr lang="ko-KR" altLang="en-US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I Presentation 2014 -template EXAMPLE">
  <a:themeElements>
    <a:clrScheme name="WK PPT Palette">
      <a:dk1>
        <a:sysClr val="windowText" lastClr="000000"/>
      </a:dk1>
      <a:lt1>
        <a:srgbClr val="FFFFFF"/>
      </a:lt1>
      <a:dk2>
        <a:srgbClr val="000000"/>
      </a:dk2>
      <a:lt2>
        <a:srgbClr val="C91632"/>
      </a:lt2>
      <a:accent1>
        <a:srgbClr val="0768A9"/>
      </a:accent1>
      <a:accent2>
        <a:srgbClr val="53AA37"/>
      </a:accent2>
      <a:accent3>
        <a:srgbClr val="841425"/>
      </a:accent3>
      <a:accent4>
        <a:srgbClr val="154874"/>
      </a:accent4>
      <a:accent5>
        <a:srgbClr val="397626"/>
      </a:accent5>
      <a:accent6>
        <a:srgbClr val="E79D8C"/>
      </a:accent6>
      <a:hlink>
        <a:srgbClr val="95B5D4"/>
      </a:hlink>
      <a:folHlink>
        <a:srgbClr val="B5D899"/>
      </a:folHlink>
    </a:clrScheme>
    <a:fontScheme name="Wolters Kluwer Tex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>
        <a:noAutofit/>
      </a:bodyPr>
      <a:lstStyle>
        <a:defPPr marL="182563" marR="0" indent="-182563" algn="l" defTabSz="7200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Pct val="100000"/>
          <a:buFont typeface="Wingdings" pitchFamily="2" charset="2"/>
          <a:buNone/>
          <a:tabLst/>
          <a:defRPr kumimoji="0" sz="2400" b="0" i="1" u="none" strike="noStrike" kern="1200" cap="none" spc="0" normalizeH="0" baseline="0" noProof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1319</Words>
  <Application>Microsoft Office PowerPoint</Application>
  <PresentationFormat>화면 슬라이드 쇼(4:3)</PresentationFormat>
  <Paragraphs>333</Paragraphs>
  <Slides>39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7" baseType="lpstr">
      <vt:lpstr>ＭＳ Ｐゴシック</vt:lpstr>
      <vt:lpstr>굴림</vt:lpstr>
      <vt:lpstr>맑은 고딕</vt:lpstr>
      <vt:lpstr>Arial</vt:lpstr>
      <vt:lpstr>Tahoma</vt:lpstr>
      <vt:lpstr>Trebuchet MS</vt:lpstr>
      <vt:lpstr>Wingdings</vt:lpstr>
      <vt:lpstr>CDI Presentation 2014 -template EXAMPLE</vt:lpstr>
      <vt:lpstr>Lexicomp Online 이용매뉴얼</vt:lpstr>
      <vt:lpstr>PowerPoint 프레젠테이션</vt:lpstr>
      <vt:lpstr>How to Search? http://online.lexi.com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DELL</dc:creator>
  <cp:lastModifiedBy>김정이</cp:lastModifiedBy>
  <cp:revision>269</cp:revision>
  <dcterms:created xsi:type="dcterms:W3CDTF">2012-03-22T06:28:33Z</dcterms:created>
  <dcterms:modified xsi:type="dcterms:W3CDTF">2017-01-03T08:07:41Z</dcterms:modified>
</cp:coreProperties>
</file>