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9" r:id="rId16"/>
    <p:sldId id="300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8" r:id="rId26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F3EB"/>
    <a:srgbClr val="6D456A"/>
    <a:srgbClr val="50324E"/>
    <a:srgbClr val="452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384" autoAdjust="0"/>
  </p:normalViewPr>
  <p:slideViewPr>
    <p:cSldViewPr snapToGrid="0">
      <p:cViewPr varScale="1">
        <p:scale>
          <a:sx n="82" d="100"/>
          <a:sy n="82" d="100"/>
        </p:scale>
        <p:origin x="15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862" cy="5019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522" y="0"/>
            <a:ext cx="2975862" cy="5019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8CB2-10E7-4DA7-A46D-6E0FB4E35A42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216" y="4811233"/>
            <a:ext cx="5491507" cy="39370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123"/>
            <a:ext cx="2975862" cy="5019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522" y="9496123"/>
            <a:ext cx="2975862" cy="5019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3C91-17AF-468A-B270-5A64C36DCA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4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28676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FE4FEB7-4BBD-4466-8AB8-71C2E6AAEDB9}" type="slidenum">
              <a:rPr lang="ko-KR" altLang="en-US" smtClean="0"/>
              <a:pPr>
                <a:spcBef>
                  <a:spcPct val="0"/>
                </a:spcBef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97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7108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EFD3B22E-72A5-4ECF-A634-2CF014905BA4}" type="slidenum">
              <a:rPr lang="ko-KR" altLang="en-US" smtClean="0"/>
              <a:pPr>
                <a:spcBef>
                  <a:spcPct val="0"/>
                </a:spcBef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602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7108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EFD3B22E-72A5-4ECF-A634-2CF014905BA4}" type="slidenum">
              <a:rPr lang="ko-KR" altLang="en-US" smtClean="0"/>
              <a:pPr>
                <a:spcBef>
                  <a:spcPct val="0"/>
                </a:spcBef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32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7108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EFD3B22E-72A5-4ECF-A634-2CF014905BA4}" type="slidenum">
              <a:rPr lang="ko-KR" altLang="en-US" smtClean="0"/>
              <a:pPr>
                <a:spcBef>
                  <a:spcPct val="0"/>
                </a:spcBef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4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9156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78FCA669-89E1-46F4-9071-B7F845A44E68}" type="slidenum">
              <a:rPr lang="ko-KR" altLang="en-US" smtClean="0"/>
              <a:pPr>
                <a:spcBef>
                  <a:spcPct val="0"/>
                </a:spcBef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482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1204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7B8EFF23-D046-4CB4-BFB2-2B4240345EE6}" type="slidenum">
              <a:rPr lang="ko-KR" altLang="en-US" smtClean="0"/>
              <a:pPr>
                <a:spcBef>
                  <a:spcPct val="0"/>
                </a:spcBef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03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325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B4413CF-0E16-449F-A33E-E26CA40C24CF}" type="slidenum">
              <a:rPr lang="ko-KR" altLang="en-US" smtClean="0"/>
              <a:pPr>
                <a:spcBef>
                  <a:spcPct val="0"/>
                </a:spcBef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54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5300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430F8E7-8D0E-4EB3-ADD5-0D7082BF983F}" type="slidenum">
              <a:rPr lang="ko-KR" altLang="en-US" smtClean="0"/>
              <a:pPr>
                <a:spcBef>
                  <a:spcPct val="0"/>
                </a:spcBef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04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7348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2965E7AE-1CF9-47B0-A043-3DBD80BB4CD0}" type="slidenum">
              <a:rPr lang="ko-KR" altLang="en-US" smtClean="0"/>
              <a:pPr>
                <a:spcBef>
                  <a:spcPct val="0"/>
                </a:spcBef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50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9396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6533A23-42B3-4B42-AA63-491C403176F2}" type="slidenum">
              <a:rPr lang="ko-KR" altLang="en-US" smtClean="0"/>
              <a:pPr>
                <a:spcBef>
                  <a:spcPct val="0"/>
                </a:spcBef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686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61444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CF64F65-3229-4340-AF01-E21F31A4EE82}" type="slidenum">
              <a:rPr lang="ko-KR" altLang="en-US" smtClean="0"/>
              <a:pPr>
                <a:spcBef>
                  <a:spcPct val="0"/>
                </a:spcBef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30724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169047C3-992D-454F-81DC-38B1B1BA343A}" type="slidenum">
              <a:rPr lang="ko-KR" altLang="en-US" smtClean="0"/>
              <a:pPr>
                <a:spcBef>
                  <a:spcPct val="0"/>
                </a:spcBef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742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6349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8AF9E50-91CB-435C-AA31-E6FCAF1612C4}" type="slidenum">
              <a:rPr lang="ko-KR" altLang="en-US" smtClean="0"/>
              <a:pPr>
                <a:spcBef>
                  <a:spcPct val="0"/>
                </a:spcBef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79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3277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3743EB65-5DD4-4F2F-A457-E7ECEC05D7C9}" type="slidenum">
              <a:rPr lang="ko-KR" altLang="en-US" smtClean="0"/>
              <a:pPr>
                <a:spcBef>
                  <a:spcPct val="0"/>
                </a:spcBef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34820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B7B54F3-63C8-4792-BC36-C4CD3BCDCE2C}" type="slidenum">
              <a:rPr lang="ko-KR" altLang="en-US" smtClean="0"/>
              <a:pPr>
                <a:spcBef>
                  <a:spcPct val="0"/>
                </a:spcBef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52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36868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B7E2457-67EF-4813-A32B-6F43E3566CDF}" type="slidenum">
              <a:rPr lang="ko-KR" altLang="en-US" smtClean="0"/>
              <a:pPr>
                <a:spcBef>
                  <a:spcPct val="0"/>
                </a:spcBef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68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38916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AFE5532-CC26-478A-9B69-27AEDD525309}" type="slidenum">
              <a:rPr lang="ko-KR" altLang="en-US" smtClean="0"/>
              <a:pPr>
                <a:spcBef>
                  <a:spcPct val="0"/>
                </a:spcBef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17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0964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601720E4-950D-4ABF-8DF8-C77D9607ADB7}" type="slidenum">
              <a:rPr lang="ko-KR" altLang="en-US" smtClean="0"/>
              <a:pPr>
                <a:spcBef>
                  <a:spcPct val="0"/>
                </a:spcBef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49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301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92978BB3-D436-42CF-96CB-4CB60BCE0F44}" type="slidenum">
              <a:rPr lang="ko-KR" altLang="en-US" smtClean="0"/>
              <a:pPr>
                <a:spcBef>
                  <a:spcPct val="0"/>
                </a:spcBef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440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5060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38BD6B62-77C2-4F39-8A09-A2108F0D6B37}" type="slidenum">
              <a:rPr lang="ko-KR" altLang="en-US" smtClean="0"/>
              <a:pPr>
                <a:spcBef>
                  <a:spcPct val="0"/>
                </a:spcBef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21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6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80071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4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65618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589322"/>
            <a:ext cx="3265125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6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2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3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2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506"/>
            <a:ext cx="77724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41645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4" y="664897"/>
            <a:ext cx="2775472" cy="58939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4881254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070497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5" y="594078"/>
            <a:ext cx="3442450" cy="7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9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8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8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2287"/>
            <a:ext cx="78867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9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62287"/>
            <a:ext cx="38862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62287"/>
            <a:ext cx="38862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7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19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869" y="6614475"/>
            <a:ext cx="802117" cy="1703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>
                <a:solidFill>
                  <a:srgbClr val="454545"/>
                </a:solidFill>
              </a:rPr>
              <a:pPr algn="ctr"/>
              <a:t>‹#›</a:t>
            </a:fld>
            <a:endParaRPr lang="en-US" sz="1000" dirty="0">
              <a:solidFill>
                <a:srgbClr val="454545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38869" y="6701882"/>
            <a:ext cx="659037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9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 bwMode="auto">
          <a:xfrm>
            <a:off x="685800" y="2130425"/>
            <a:ext cx="777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latinLnBrk="1" hangingPunct="1">
              <a:defRPr/>
            </a:pPr>
            <a:r>
              <a:rPr kumimoji="0"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- EBSCOhost Database </a:t>
            </a:r>
            <a:r>
              <a:rPr kumimoji="0"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이용매뉴얼 </a:t>
            </a:r>
            <a:r>
              <a:rPr kumimoji="0"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-</a:t>
            </a:r>
            <a:endParaRPr kumimoji="0"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j-cs"/>
            </a:endParaRPr>
          </a:p>
        </p:txBody>
      </p:sp>
      <p:pic>
        <p:nvPicPr>
          <p:cNvPr id="21508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213100"/>
            <a:ext cx="24765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-79374" y="188119"/>
            <a:ext cx="647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3.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검색 결과보기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(Result Page)</a:t>
            </a:r>
          </a:p>
        </p:txBody>
      </p:sp>
      <p:sp>
        <p:nvSpPr>
          <p:cNvPr id="37900" name="Text Box 43"/>
          <p:cNvSpPr txBox="1">
            <a:spLocks noChangeArrowheads="1"/>
          </p:cNvSpPr>
          <p:nvPr/>
        </p:nvSpPr>
        <p:spPr bwMode="auto">
          <a:xfrm>
            <a:off x="5580063" y="4238625"/>
            <a:ext cx="34972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 원문 제공 결과로만 제한하기</a:t>
            </a:r>
            <a:endParaRPr lang="en-US" altLang="ko-KR" sz="13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peer-reviewed 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된 결과로만 제한</a:t>
            </a:r>
            <a:endParaRPr lang="en-US" altLang="ko-KR" sz="1300" dirty="0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인용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피인용문헌 정보 제공 결과로만 제한</a:t>
            </a:r>
            <a:endParaRPr lang="en-US" altLang="ko-KR" sz="1300" dirty="0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연도제한 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슬라이드 바 이용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ko-KR" altLang="en-US" sz="1300" b="1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주제 </a:t>
            </a:r>
            <a:r>
              <a:rPr lang="en-US" altLang="ko-KR" sz="1300" b="1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ko-KR" altLang="en-US" sz="1300" b="1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시소러스 용어</a:t>
            </a:r>
            <a:r>
              <a:rPr lang="en-US" altLang="ko-KR" sz="1300" b="1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vs </a:t>
            </a:r>
            <a:r>
              <a:rPr lang="ko-KR" altLang="en-US" sz="1300" b="1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주제</a:t>
            </a:r>
            <a:endParaRPr lang="en-US" altLang="ko-KR" sz="1300" b="1" dirty="0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  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시소러스 용어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 EBSCO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제작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주제 용어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    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주제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저자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초록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제공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주제 용어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”</a:t>
            </a:r>
            <a:endParaRPr lang="en-US" altLang="ko-KR" sz="13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b="69465"/>
          <a:stretch/>
        </p:blipFill>
        <p:spPr>
          <a:xfrm>
            <a:off x="246063" y="1711325"/>
            <a:ext cx="2228850" cy="19542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4016375"/>
            <a:ext cx="2228850" cy="2105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163" y="1722438"/>
            <a:ext cx="2228850" cy="22383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763" y="1722438"/>
            <a:ext cx="2228850" cy="4410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7" name="직사각형 36"/>
          <p:cNvSpPr/>
          <p:nvPr/>
        </p:nvSpPr>
        <p:spPr>
          <a:xfrm>
            <a:off x="90488" y="1138238"/>
            <a:ext cx="2246312" cy="306387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주요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패싯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/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제한자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 별 정리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88900" y="1497013"/>
            <a:ext cx="1008063" cy="277812"/>
          </a:xfrm>
          <a:prstGeom prst="rect">
            <a:avLst/>
          </a:prstGeom>
          <a:solidFill>
            <a:srgbClr val="9A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200" b="1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기본 </a:t>
            </a:r>
            <a:r>
              <a:rPr lang="ko-KR" altLang="en-US" sz="1200" b="1" dirty="0" err="1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제한자</a:t>
            </a:r>
            <a:endParaRPr lang="ko-KR" altLang="en-US" sz="1200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2700" y="3792538"/>
            <a:ext cx="1524000" cy="276225"/>
          </a:xfrm>
          <a:prstGeom prst="rect">
            <a:avLst/>
          </a:prstGeom>
          <a:solidFill>
            <a:srgbClr val="9A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200" b="1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자료유형 별 </a:t>
            </a:r>
            <a:r>
              <a:rPr lang="ko-KR" altLang="en-US" sz="1200" b="1" dirty="0" err="1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제한자</a:t>
            </a:r>
            <a:endParaRPr lang="ko-KR" altLang="en-US" sz="1200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700338" y="1497013"/>
            <a:ext cx="1062037" cy="277812"/>
          </a:xfrm>
          <a:prstGeom prst="rect">
            <a:avLst/>
          </a:prstGeom>
          <a:solidFill>
            <a:srgbClr val="9A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주제 별 제한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364163" y="1516063"/>
            <a:ext cx="1217612" cy="277812"/>
          </a:xfrm>
          <a:prstGeom prst="rect">
            <a:avLst/>
          </a:prstGeom>
          <a:solidFill>
            <a:srgbClr val="9A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출판물 별 제한</a:t>
            </a:r>
          </a:p>
        </p:txBody>
      </p:sp>
      <p:sp>
        <p:nvSpPr>
          <p:cNvPr id="48" name="타원 47"/>
          <p:cNvSpPr/>
          <p:nvPr/>
        </p:nvSpPr>
        <p:spPr>
          <a:xfrm>
            <a:off x="1536700" y="19319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7451725" y="1470025"/>
            <a:ext cx="903288" cy="0"/>
          </a:xfrm>
          <a:prstGeom prst="line">
            <a:avLst/>
          </a:prstGeom>
          <a:ln w="19050">
            <a:solidFill>
              <a:srgbClr val="F8A66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7451725" y="1462088"/>
            <a:ext cx="0" cy="598487"/>
          </a:xfrm>
          <a:prstGeom prst="straightConnector1">
            <a:avLst/>
          </a:prstGeom>
          <a:ln w="19050">
            <a:solidFill>
              <a:srgbClr val="F8A66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7696200" y="1316038"/>
            <a:ext cx="1254125" cy="2730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8A66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latinLnBrk="1" hangingPunct="1">
              <a:defRPr/>
            </a:pP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40650" y="1312863"/>
            <a:ext cx="1295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검색 결과 개수</a:t>
            </a: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]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7915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555875"/>
            <a:ext cx="1662113" cy="1511300"/>
          </a:xfrm>
          <a:prstGeom prst="rect">
            <a:avLst/>
          </a:prstGeom>
          <a:noFill/>
          <a:ln w="9525">
            <a:solidFill>
              <a:srgbClr val="F8A66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직선 화살표 연결선 32"/>
          <p:cNvCxnSpPr/>
          <p:nvPr/>
        </p:nvCxnSpPr>
        <p:spPr>
          <a:xfrm flipH="1">
            <a:off x="6292850" y="3806825"/>
            <a:ext cx="931863" cy="0"/>
          </a:xfrm>
          <a:prstGeom prst="straightConnector1">
            <a:avLst/>
          </a:prstGeom>
          <a:ln w="19050">
            <a:solidFill>
              <a:srgbClr val="F8A66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6831013" y="3640138"/>
            <a:ext cx="1341437" cy="2730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8A66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latinLnBrk="1" hangingPunct="1">
              <a:defRPr/>
            </a:pP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013" y="3652838"/>
            <a:ext cx="1425575" cy="25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상위 </a:t>
            </a: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50</a:t>
            </a:r>
            <a:r>
              <a: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건</a:t>
            </a: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리스트</a:t>
            </a: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]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2009775" y="220345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1768475" y="25558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2246313" y="270986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454525" y="16525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5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5551488" y="428625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5551488" y="45878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5551488" y="488315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5551488" y="518160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5551488" y="54752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5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492126" y="613569"/>
            <a:ext cx="673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※ </a:t>
            </a:r>
            <a:r>
              <a:rPr lang="ko-KR" altLang="en-US" sz="1400" dirty="0">
                <a:solidFill>
                  <a:srgbClr val="404040"/>
                </a:solidFill>
                <a:latin typeface="+mn-ea"/>
                <a:ea typeface="+mn-ea"/>
              </a:rPr>
              <a:t>기본 </a:t>
            </a:r>
            <a:r>
              <a:rPr lang="ko-KR" altLang="en-US" sz="1400" dirty="0" err="1">
                <a:solidFill>
                  <a:srgbClr val="404040"/>
                </a:solidFill>
                <a:latin typeface="+mn-ea"/>
                <a:ea typeface="+mn-ea"/>
              </a:rPr>
              <a:t>제한자</a:t>
            </a:r>
            <a:r>
              <a:rPr lang="ko-KR" altLang="en-US" sz="1400" dirty="0">
                <a:solidFill>
                  <a:srgbClr val="404040"/>
                </a:solidFill>
                <a:latin typeface="+mn-ea"/>
                <a:ea typeface="+mn-ea"/>
              </a:rPr>
              <a:t> 뿐만 아니라 다양한 제한자를 통한 검색 결과 제한 가능</a:t>
            </a: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.</a:t>
            </a:r>
            <a:endParaRPr lang="en-US" altLang="ko-KR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2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b="7401"/>
          <a:stretch/>
        </p:blipFill>
        <p:spPr>
          <a:xfrm>
            <a:off x="184150" y="1152525"/>
            <a:ext cx="8743950" cy="3759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0" y="6254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※ 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해당 기사의 저자정보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주제어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저자 키워드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초록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, ISSN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 등 상세정보 열람 가능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ko-KR" sz="1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0" y="180975"/>
            <a:ext cx="647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4.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상세 레코드 보기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(Detailed Record)</a:t>
            </a:r>
          </a:p>
        </p:txBody>
      </p:sp>
      <p:sp>
        <p:nvSpPr>
          <p:cNvPr id="39950" name="Text Box 43"/>
          <p:cNvSpPr txBox="1">
            <a:spLocks noChangeArrowheads="1"/>
          </p:cNvSpPr>
          <p:nvPr/>
        </p:nvSpPr>
        <p:spPr bwMode="auto">
          <a:xfrm>
            <a:off x="450850" y="5463512"/>
            <a:ext cx="82978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ct val="50000"/>
              </a:spcBef>
              <a:buFontTx/>
              <a:buNone/>
            </a:pP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</a:rPr>
              <a:t> 제공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</a:rPr>
              <a:t>원문 보기 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</a:rPr>
              <a:t>(PDF 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</a:rPr>
              <a:t>또는 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</a:rPr>
              <a:t>HTML 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</a:rPr>
              <a:t>포맷으로 제공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  <a:p>
            <a:pPr marL="0" lvl="1" eaLnBrk="1" hangingPunct="1">
              <a:spcBef>
                <a:spcPct val="50000"/>
              </a:spcBef>
              <a:buFontTx/>
              <a:buNone/>
            </a:pP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기사의 상세 서지 정보 제공 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저자사항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해당 출판물 바로가기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주제어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키워드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전체 초록 등</a:t>
            </a: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ko-KR" altLang="en-US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ko-KR" sz="1300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eaLnBrk="1" hangingPunct="1">
              <a:spcBef>
                <a:spcPct val="50000"/>
              </a:spcBef>
              <a:buFontTx/>
              <a:buNone/>
            </a:pP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ko-KR" altLang="en-US" sz="1300" b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기본 활용 도구 모음 </a:t>
            </a:r>
            <a:r>
              <a:rPr lang="en-US" altLang="ko-KR" sz="1300" b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ko-KR" altLang="en-US" sz="1300" b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다음 페이지 참고</a:t>
            </a:r>
            <a:r>
              <a:rPr lang="en-US" altLang="ko-KR" sz="1300" b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9" name="타원 38"/>
          <p:cNvSpPr/>
          <p:nvPr/>
        </p:nvSpPr>
        <p:spPr>
          <a:xfrm>
            <a:off x="422275" y="552225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422275" y="58238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422275" y="611915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1316038" y="159226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2162175" y="194151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7915275" y="120650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85738" y="5066637"/>
            <a:ext cx="965200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주요 기능</a:t>
            </a:r>
          </a:p>
        </p:txBody>
      </p:sp>
    </p:spTree>
    <p:extLst>
      <p:ext uri="{BB962C8B-B14F-4D97-AF65-F5344CB8AC3E}">
        <p14:creationId xmlns:p14="http://schemas.microsoft.com/office/powerpoint/2010/main" val="2879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3122"/>
              </p:ext>
            </p:extLst>
          </p:nvPr>
        </p:nvGraphicFramePr>
        <p:xfrm>
          <a:off x="468313" y="1785938"/>
          <a:ext cx="8239125" cy="392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992">
                  <a:extLst>
                    <a:ext uri="{9D8B030D-6E8A-4147-A177-3AD203B41FA5}">
                      <a16:colId xmlns:a16="http://schemas.microsoft.com/office/drawing/2014/main" val="826155000"/>
                    </a:ext>
                  </a:extLst>
                </a:gridCol>
                <a:gridCol w="1331317">
                  <a:extLst>
                    <a:ext uri="{9D8B030D-6E8A-4147-A177-3AD203B41FA5}">
                      <a16:colId xmlns:a16="http://schemas.microsoft.com/office/drawing/2014/main" val="3466072085"/>
                    </a:ext>
                  </a:extLst>
                </a:gridCol>
                <a:gridCol w="6212816">
                  <a:extLst>
                    <a:ext uri="{9D8B030D-6E8A-4147-A177-3AD203B41FA5}">
                      <a16:colId xmlns:a16="http://schemas.microsoft.com/office/drawing/2014/main" val="3415530433"/>
                    </a:ext>
                  </a:extLst>
                </a:gridCol>
              </a:tblGrid>
              <a:tr h="543379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폴더 넣기</a:t>
                      </a:r>
                    </a:p>
                  </a:txBody>
                  <a:tcPr marL="91427" marR="91427"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  개인화 기능 </a:t>
                      </a:r>
                      <a:r>
                        <a:rPr lang="en-US" altLang="ko-KR" sz="1200" b="1" i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→  </a:t>
                      </a:r>
                      <a:r>
                        <a:rPr kumimoji="0" lang="ko-KR" altLang="en-U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개인 폴더에 해당 기사 추가</a:t>
                      </a:r>
                      <a:r>
                        <a:rPr kumimoji="0"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페이지 상 단                              를 통해 이용 </a:t>
                      </a:r>
                      <a:endParaRPr kumimoji="0" lang="ko-KR" alt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31" marB="4573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9867"/>
                  </a:ext>
                </a:extLst>
              </a:tr>
              <a:tr h="543379"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인쇄하기</a:t>
                      </a:r>
                    </a:p>
                  </a:txBody>
                  <a:tcPr marL="91427" marR="91427"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200" dirty="0">
                          <a:latin typeface="Calibri" panose="020F0502020204030204" pitchFamily="34" charset="0"/>
                          <a:ea typeface="+mn-ea"/>
                        </a:rPr>
                        <a:t>해당 기사의 서지사항 인쇄 </a:t>
                      </a:r>
                      <a:r>
                        <a:rPr lang="en-US" altLang="ko-KR" sz="1200" dirty="0">
                          <a:latin typeface="Calibri" panose="020F0502020204030204" pitchFamily="34" charset="0"/>
                          <a:ea typeface="+mn-ea"/>
                        </a:rPr>
                        <a:t>(</a:t>
                      </a:r>
                      <a:r>
                        <a:rPr lang="ko-KR" altLang="en-US" sz="1200" dirty="0">
                          <a:latin typeface="Calibri" panose="020F0502020204030204" pitchFamily="34" charset="0"/>
                          <a:ea typeface="+mn-ea"/>
                        </a:rPr>
                        <a:t>원문</a:t>
                      </a:r>
                      <a:r>
                        <a:rPr lang="en-US" altLang="ko-KR" sz="1200" dirty="0"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lang="ko-KR" altLang="en-US" sz="1200" dirty="0">
                          <a:latin typeface="Calibri" panose="020F0502020204030204" pitchFamily="34" charset="0"/>
                          <a:ea typeface="+mn-ea"/>
                        </a:rPr>
                        <a:t>전문 인쇄</a:t>
                      </a:r>
                      <a:r>
                        <a:rPr lang="ko-KR" altLang="en-US" sz="1200" baseline="0" dirty="0">
                          <a:latin typeface="Calibri" panose="020F0502020204030204" pitchFamily="34" charset="0"/>
                          <a:ea typeface="+mn-ea"/>
                        </a:rPr>
                        <a:t> 시 </a:t>
                      </a:r>
                      <a:r>
                        <a:rPr lang="en-US" altLang="ko-KR" sz="1200" baseline="0" dirty="0">
                          <a:latin typeface="Calibri" panose="020F0502020204030204" pitchFamily="34" charset="0"/>
                          <a:ea typeface="+mn-ea"/>
                        </a:rPr>
                        <a:t>PDF/HTML </a:t>
                      </a:r>
                      <a:r>
                        <a:rPr lang="ko-KR" altLang="en-US" sz="1200" baseline="0" dirty="0">
                          <a:latin typeface="Calibri" panose="020F0502020204030204" pitchFamily="34" charset="0"/>
                          <a:ea typeface="+mn-ea"/>
                        </a:rPr>
                        <a:t>다운로드 후 인쇄</a:t>
                      </a:r>
                      <a:r>
                        <a:rPr lang="en-US" altLang="ko-KR" sz="1200" baseline="0" dirty="0"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68149"/>
                  </a:ext>
                </a:extLst>
              </a:tr>
              <a:tr h="543379"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Email </a:t>
                      </a:r>
                      <a:r>
                        <a:rPr kumimoji="0"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보내기</a:t>
                      </a:r>
                      <a:endParaRPr lang="ko-KR" altLang="en-US" sz="12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200" dirty="0">
                          <a:latin typeface="Calibri" panose="020F0502020204030204" pitchFamily="34" charset="0"/>
                          <a:ea typeface="+mn-ea"/>
                        </a:rPr>
                        <a:t>해당 기사의 서지사항 이메일 보내기 </a:t>
                      </a:r>
                      <a:r>
                        <a:rPr lang="en-US" altLang="ko-KR" sz="1200" dirty="0">
                          <a:latin typeface="Calibri" panose="020F0502020204030204" pitchFamily="34" charset="0"/>
                          <a:ea typeface="+mn-ea"/>
                        </a:rPr>
                        <a:t>(</a:t>
                      </a:r>
                      <a:r>
                        <a:rPr lang="ko-KR" altLang="en-US" sz="1200" dirty="0">
                          <a:latin typeface="Calibri" panose="020F0502020204030204" pitchFamily="34" charset="0"/>
                          <a:ea typeface="+mn-ea"/>
                        </a:rPr>
                        <a:t>원문 제공 시 원문 포함 보내기 가능</a:t>
                      </a:r>
                      <a:r>
                        <a:rPr lang="en-US" altLang="ko-KR" sz="1200" dirty="0"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62146"/>
                  </a:ext>
                </a:extLst>
              </a:tr>
              <a:tr h="543379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저장하기</a:t>
                      </a:r>
                    </a:p>
                  </a:txBody>
                  <a:tcPr marL="91427" marR="91427"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200" dirty="0">
                          <a:latin typeface="Calibri" panose="020F0502020204030204" pitchFamily="34" charset="0"/>
                          <a:ea typeface="+mn-ea"/>
                        </a:rPr>
                        <a:t>해당 기사의 서지사항 파일로 저장</a:t>
                      </a:r>
                    </a:p>
                  </a:txBody>
                  <a:tcPr marL="91427" marR="91427" marT="45731" marB="4573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41177"/>
                  </a:ext>
                </a:extLst>
              </a:tr>
              <a:tr h="543379"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인용하기</a:t>
                      </a:r>
                    </a:p>
                  </a:txBody>
                  <a:tcPr marL="91427" marR="91427"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해당 기사를 인용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하고자 할 때 이용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(MLA, APA, Harvard, AMA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등 형식 자동 제공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264622"/>
                  </a:ext>
                </a:extLst>
              </a:tr>
              <a:tr h="666326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반출하기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서지 관리도구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(EndNote, </a:t>
                      </a:r>
                      <a:r>
                        <a:rPr lang="en-US" altLang="ko-KR" sz="12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RefWorks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, </a:t>
                      </a:r>
                      <a:r>
                        <a:rPr lang="en-US" altLang="ko-KR" sz="1200" b="1" baseline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Mendeley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등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으로 직접 반출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(RIS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형식 등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 </a:t>
                      </a:r>
                      <a:endParaRPr lang="en-US" altLang="ko-KR" sz="1200" b="1" baseline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서지사항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CSV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형식으로 다운로드 가능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(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엑셀 저장 가능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36635"/>
                  </a:ext>
                </a:extLst>
              </a:tr>
              <a:tr h="543379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노트</a:t>
                      </a:r>
                      <a:r>
                        <a:rPr kumimoji="0"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ko-KR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메모작성</a:t>
                      </a:r>
                    </a:p>
                  </a:txBody>
                  <a:tcPr marL="91427" marR="91427" marT="45731" marB="457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Calibri" panose="020F0502020204030204" pitchFamily="34" charset="0"/>
                          <a:ea typeface="+mn-ea"/>
                        </a:rPr>
                        <a:t>   EBSCOhost </a:t>
                      </a:r>
                      <a:r>
                        <a:rPr lang="ko-KR" altLang="en-US" sz="1200" dirty="0">
                          <a:latin typeface="Calibri" panose="020F0502020204030204" pitchFamily="34" charset="0"/>
                          <a:ea typeface="+mn-ea"/>
                        </a:rPr>
                        <a:t>인터페이스 자체에 개별 노트</a:t>
                      </a:r>
                      <a:r>
                        <a:rPr lang="en-US" altLang="ko-KR" sz="1200" dirty="0"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lang="ko-KR" altLang="en-US" sz="1200" dirty="0">
                          <a:latin typeface="Calibri" panose="020F0502020204030204" pitchFamily="34" charset="0"/>
                          <a:ea typeface="+mn-ea"/>
                        </a:rPr>
                        <a:t>메모 작성 가능</a:t>
                      </a:r>
                    </a:p>
                  </a:txBody>
                  <a:tcPr marL="91427" marR="91427" marT="45731" marB="45731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1486"/>
                  </a:ext>
                </a:extLst>
              </a:tr>
            </a:tbl>
          </a:graphicData>
        </a:graphic>
      </p:graphicFrame>
      <p:pic>
        <p:nvPicPr>
          <p:cNvPr id="420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438400"/>
            <a:ext cx="40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984500"/>
            <a:ext cx="381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506788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052888"/>
            <a:ext cx="314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6049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857375"/>
            <a:ext cx="371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7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67313"/>
            <a:ext cx="40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8" name="Text Box 6"/>
          <p:cNvSpPr txBox="1">
            <a:spLocks noChangeArrowheads="1"/>
          </p:cNvSpPr>
          <p:nvPr/>
        </p:nvSpPr>
        <p:spPr bwMode="auto">
          <a:xfrm>
            <a:off x="188912" y="677862"/>
            <a:ext cx="5678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※ 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해당 기사를 통해 간단하게 이용할 수 있는 기본 도구 설명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ko-KR" sz="1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029" name="Text Box 6"/>
          <p:cNvSpPr txBox="1">
            <a:spLocks noChangeArrowheads="1"/>
          </p:cNvSpPr>
          <p:nvPr/>
        </p:nvSpPr>
        <p:spPr bwMode="auto">
          <a:xfrm>
            <a:off x="44450" y="231775"/>
            <a:ext cx="6477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404040"/>
                </a:solidFill>
                <a:latin typeface="Calibri" panose="020F0502020204030204" pitchFamily="34" charset="0"/>
              </a:rPr>
              <a:t>4.</a:t>
            </a:r>
            <a:r>
              <a:rPr lang="ko-KR" altLang="en-US" sz="2000" b="1">
                <a:solidFill>
                  <a:srgbClr val="404040"/>
                </a:solidFill>
                <a:latin typeface="Calibri" panose="020F0502020204030204" pitchFamily="34" charset="0"/>
              </a:rPr>
              <a:t> 상세 레코드 보기 </a:t>
            </a:r>
            <a:r>
              <a:rPr lang="en-US" altLang="ko-KR" sz="2000" b="1">
                <a:solidFill>
                  <a:srgbClr val="404040"/>
                </a:solidFill>
                <a:latin typeface="Calibri" panose="020F0502020204030204" pitchFamily="34" charset="0"/>
              </a:rPr>
              <a:t>– </a:t>
            </a:r>
            <a:r>
              <a:rPr lang="ko-KR" altLang="en-US" sz="2000" b="1">
                <a:solidFill>
                  <a:srgbClr val="404040"/>
                </a:solidFill>
                <a:latin typeface="Calibri" panose="020F0502020204030204" pitchFamily="34" charset="0"/>
              </a:rPr>
              <a:t>기본 도구 모음</a:t>
            </a:r>
            <a:endParaRPr lang="en-US" altLang="ko-KR" sz="2000" b="1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68313" y="1239838"/>
            <a:ext cx="1385887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기본 도구 설명</a:t>
            </a:r>
          </a:p>
        </p:txBody>
      </p:sp>
      <p:pic>
        <p:nvPicPr>
          <p:cNvPr id="42039" name="그림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>
            <a:fillRect/>
          </a:stretch>
        </p:blipFill>
        <p:spPr bwMode="auto">
          <a:xfrm>
            <a:off x="6521450" y="1955800"/>
            <a:ext cx="4445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0" name="그림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8"/>
          <a:stretch>
            <a:fillRect/>
          </a:stretch>
        </p:blipFill>
        <p:spPr bwMode="auto">
          <a:xfrm>
            <a:off x="6994525" y="1955800"/>
            <a:ext cx="4841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50887" y="5927400"/>
            <a:ext cx="4230688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rgbClr val="0070C0"/>
                </a:solidFill>
                <a:latin typeface="+mj-ea"/>
                <a:ea typeface="+mj-ea"/>
              </a:rPr>
              <a:t>* </a:t>
            </a:r>
            <a:r>
              <a:rPr lang="ko-KR" altLang="en-US" sz="1200" b="1" dirty="0">
                <a:solidFill>
                  <a:srgbClr val="0070C0"/>
                </a:solidFill>
                <a:latin typeface="+mj-ea"/>
                <a:ea typeface="+mj-ea"/>
              </a:rPr>
              <a:t>자주 이용되는 기능으로 상세한 내용은 다음 페이지 참고</a:t>
            </a:r>
          </a:p>
        </p:txBody>
      </p:sp>
    </p:spTree>
    <p:extLst>
      <p:ext uri="{BB962C8B-B14F-4D97-AF65-F5344CB8AC3E}">
        <p14:creationId xmlns:p14="http://schemas.microsoft.com/office/powerpoint/2010/main" val="16422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" y="1246188"/>
            <a:ext cx="8880475" cy="3784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66453" y="220664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4.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주요 도구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인용하기</a:t>
            </a:r>
            <a:endParaRPr lang="en-US" altLang="ko-K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785100" y="2843213"/>
            <a:ext cx="850900" cy="287337"/>
          </a:xfrm>
          <a:prstGeom prst="wedgeRoundRectCallout">
            <a:avLst>
              <a:gd name="adj1" fmla="val 45209"/>
              <a:gd name="adj2" fmla="val -109956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인용하기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169640" y="612776"/>
            <a:ext cx="831514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alibri" panose="020F0502020204030204" pitchFamily="34" charset="0"/>
              </a:rPr>
              <a:t>※ </a:t>
            </a:r>
            <a:r>
              <a:rPr lang="ko-KR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공통적으로 쓰이는 </a:t>
            </a:r>
            <a:r>
              <a:rPr lang="ko-KR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서지정보 형식 </a:t>
            </a:r>
            <a:r>
              <a:rPr lang="en-US" altLang="ko-K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(Reference Style)</a:t>
            </a:r>
            <a:r>
              <a:rPr lang="ko-KR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등을 자동으로 제공</a:t>
            </a:r>
            <a:r>
              <a:rPr lang="ko-KR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하여</a:t>
            </a:r>
            <a:r>
              <a:rPr lang="en-US" altLang="ko-KR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필요한 곳에 간단하게 복사</a:t>
            </a:r>
            <a:r>
              <a:rPr lang="en-US" altLang="ko-KR" sz="14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붙여넣기 가능</a:t>
            </a:r>
            <a:endParaRPr lang="en-US" altLang="ko-KR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404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2206625"/>
            <a:ext cx="314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8694738" y="2163763"/>
            <a:ext cx="381000" cy="4476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5100" y="5617502"/>
            <a:ext cx="4572000" cy="795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spcBef>
                <a:spcPts val="400"/>
              </a:spcBef>
              <a:defRPr/>
            </a:pP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1. AMA Style, </a:t>
            </a:r>
          </a:p>
          <a:p>
            <a:pPr eaLnBrk="1" latinLnBrk="1" hangingPunct="1">
              <a:spcBef>
                <a:spcPts val="400"/>
              </a:spcBef>
              <a:defRPr/>
            </a:pP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2. APA Style, </a:t>
            </a:r>
          </a:p>
          <a:p>
            <a:pPr eaLnBrk="1" latinLnBrk="1" hangingPunct="1">
              <a:spcBef>
                <a:spcPts val="400"/>
              </a:spcBef>
              <a:defRPr/>
            </a:pP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3. Chicago: Author-Date Style, Chicago: Humanities Style, 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98425" y="5225389"/>
            <a:ext cx="3444875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제공 서지정보 형식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(Reference Styles)</a:t>
            </a:r>
          </a:p>
        </p:txBody>
      </p:sp>
      <p:sp>
        <p:nvSpPr>
          <p:cNvPr id="44055" name="직사각형 3"/>
          <p:cNvSpPr>
            <a:spLocks noChangeArrowheads="1"/>
          </p:cNvSpPr>
          <p:nvPr/>
        </p:nvSpPr>
        <p:spPr bwMode="auto">
          <a:xfrm>
            <a:off x="4932363" y="5617502"/>
            <a:ext cx="45720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None/>
            </a:pP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4. Harvard: Author-Date Style, Harvard: Australian Style, </a:t>
            </a: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5. MLA Style, </a:t>
            </a: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lang="en-US" altLang="ko-KR" sz="1300">
                <a:solidFill>
                  <a:srgbClr val="40404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6. Vancouver/ICMJE Style</a:t>
            </a:r>
            <a:endParaRPr lang="ko-KR" altLang="en-US" sz="1300"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204788" y="568100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204788" y="5923889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204788" y="6165189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4962525" y="567465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4962525" y="5938177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5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4962525" y="6179477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6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92075" y="142876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4.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주요 도구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반출하기</a:t>
            </a:r>
            <a:endParaRPr lang="en-US" altLang="ko-K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01613" y="522288"/>
            <a:ext cx="8312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alibri" panose="020F0502020204030204" pitchFamily="34" charset="0"/>
              </a:rPr>
              <a:t>※ </a:t>
            </a:r>
            <a:r>
              <a:rPr lang="ko-KR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기사의 서지사항을 다양한 서지 반출 도구</a:t>
            </a:r>
            <a:r>
              <a:rPr lang="en-US" altLang="ko-KR" sz="14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소프트웨어</a:t>
            </a:r>
            <a:r>
              <a:rPr lang="en-US" altLang="ko-KR" sz="1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로 저장 가능</a:t>
            </a:r>
            <a:endParaRPr lang="en-US" altLang="ko-K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 </a:t>
            </a:r>
            <a:r>
              <a:rPr lang="ko-KR" alt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주의</a:t>
            </a:r>
            <a:r>
              <a:rPr lang="en-US" altLang="ko-KR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서지반출 소프트웨어는 도서관에 따라 다를 수 있음</a:t>
            </a:r>
            <a:r>
              <a:rPr lang="en-US" altLang="ko-KR" sz="1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46075" y="5628132"/>
            <a:ext cx="4572000" cy="811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spcBef>
                <a:spcPts val="400"/>
              </a:spcBef>
              <a:defRPr/>
            </a:pP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1.  RIS </a:t>
            </a:r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형식의 기본 서지반출 형식 </a:t>
            </a: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en-US" altLang="ko-KR" sz="13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Mendeley</a:t>
            </a: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가능</a:t>
            </a: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)</a:t>
            </a:r>
            <a:endParaRPr lang="ko-KR" altLang="en-US" sz="13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+mn-ea"/>
            </a:endParaRPr>
          </a:p>
          <a:p>
            <a:pPr eaLnBrk="1" latinLnBrk="1" hangingPunct="1">
              <a:spcBef>
                <a:spcPts val="400"/>
              </a:spcBef>
              <a:defRPr/>
            </a:pP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2.  XML</a:t>
            </a:r>
          </a:p>
          <a:p>
            <a:pPr eaLnBrk="1" latinLnBrk="1" hangingPunct="1">
              <a:spcBef>
                <a:spcPts val="400"/>
              </a:spcBef>
              <a:defRPr/>
            </a:pP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</a:rPr>
              <a:t>3.  </a:t>
            </a:r>
            <a:r>
              <a:rPr lang="en-US" altLang="ko-K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RefWorks</a:t>
            </a: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12713" y="5236019"/>
            <a:ext cx="3416300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주요 제공 서지반출 형식 및 소프트웨어</a:t>
            </a:r>
            <a:endParaRPr lang="en-US" altLang="ko-KR" sz="1400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72000" y="5628132"/>
            <a:ext cx="4572000" cy="5445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spcBef>
                <a:spcPts val="400"/>
              </a:spcBef>
              <a:defRPr/>
            </a:pP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4.  EndNote</a:t>
            </a:r>
          </a:p>
          <a:p>
            <a:pPr eaLnBrk="1" latinLnBrk="1" hangingPunct="1">
              <a:spcBef>
                <a:spcPts val="400"/>
              </a:spcBef>
              <a:defRPr/>
            </a:pPr>
            <a:r>
              <a: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5.  EndNote  </a:t>
            </a:r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온라인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87350" y="5702744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387350" y="594563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387350" y="618693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4602163" y="568528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4602163" y="5948807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5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pic>
        <p:nvPicPr>
          <p:cNvPr id="46109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8" b="23917"/>
          <a:stretch>
            <a:fillRect/>
          </a:stretch>
        </p:blipFill>
        <p:spPr bwMode="auto">
          <a:xfrm>
            <a:off x="6661150" y="5963094"/>
            <a:ext cx="1335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5443982"/>
            <a:ext cx="1597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5780532"/>
            <a:ext cx="1146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" y="1027158"/>
            <a:ext cx="8897646" cy="40530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7697787" y="3188931"/>
            <a:ext cx="936625" cy="261938"/>
          </a:xfrm>
          <a:prstGeom prst="wedgeRoundRectCallout">
            <a:avLst>
              <a:gd name="adj1" fmla="val 45209"/>
              <a:gd name="adj2" fmla="val -109956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반출하기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610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2501544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직사각형 47"/>
          <p:cNvSpPr/>
          <p:nvPr/>
        </p:nvSpPr>
        <p:spPr>
          <a:xfrm>
            <a:off x="8626475" y="2472969"/>
            <a:ext cx="381000" cy="4460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-183322" y="223024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4.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주요 도구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반출하기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– CSV </a:t>
            </a:r>
            <a:r>
              <a:rPr lang="ko-KR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다운로드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새로운 기능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53332" y="5028613"/>
            <a:ext cx="2369559" cy="307777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CSV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형식의 파일 다운로드</a:t>
            </a:r>
            <a:endParaRPr lang="en-US" altLang="ko-KR" sz="1400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822371"/>
            <a:ext cx="8837321" cy="40255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7697788" y="2956665"/>
            <a:ext cx="936625" cy="261938"/>
          </a:xfrm>
          <a:prstGeom prst="wedgeRoundRectCallout">
            <a:avLst>
              <a:gd name="adj1" fmla="val 45209"/>
              <a:gd name="adj2" fmla="val -109956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반출하기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610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226927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직사각형 47"/>
          <p:cNvSpPr/>
          <p:nvPr/>
        </p:nvSpPr>
        <p:spPr>
          <a:xfrm>
            <a:off x="8626476" y="2240703"/>
            <a:ext cx="381000" cy="4460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 descr="Image result for csv f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497" y="107866"/>
            <a:ext cx="631955" cy="63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1895509" y="1836652"/>
            <a:ext cx="1338264" cy="329406"/>
          </a:xfrm>
          <a:prstGeom prst="wedgeRoundRectCallout">
            <a:avLst>
              <a:gd name="adj1" fmla="val -44449"/>
              <a:gd name="adj2" fmla="val 89524"/>
              <a:gd name="adj3" fmla="val 16667"/>
            </a:avLst>
          </a:prstGeom>
          <a:solidFill>
            <a:srgbClr val="EDF3EB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altLang="ko-KR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4103" y="1896192"/>
            <a:ext cx="981075" cy="247650"/>
          </a:xfrm>
          <a:prstGeom prst="rect">
            <a:avLst/>
          </a:prstGeom>
          <a:ln>
            <a:noFill/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58" y="5862174"/>
            <a:ext cx="8752730" cy="54206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253158" y="5443982"/>
            <a:ext cx="9367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서지사항을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CSV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형식으로 다운로드 받아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Excel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등으로 서지사항을 반출할 수 있습니다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253158" y="118740"/>
            <a:ext cx="3352200" cy="369332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CSV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형식의 파일 다운로드 </a:t>
            </a:r>
            <a:r>
              <a:rPr lang="en-US" altLang="ko-KR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TIP</a:t>
            </a:r>
          </a:p>
        </p:txBody>
      </p:sp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7697788" y="2956665"/>
            <a:ext cx="936625" cy="261938"/>
          </a:xfrm>
          <a:prstGeom prst="wedgeRoundRectCallout">
            <a:avLst>
              <a:gd name="adj1" fmla="val 45209"/>
              <a:gd name="adj2" fmla="val -109956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반출하기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8" name="Picture 4" descr="Image result for csv 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497" y="107866"/>
            <a:ext cx="631955" cy="63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1895509" y="1836652"/>
            <a:ext cx="1338264" cy="329406"/>
          </a:xfrm>
          <a:prstGeom prst="wedgeRoundRectCallout">
            <a:avLst>
              <a:gd name="adj1" fmla="val -44449"/>
              <a:gd name="adj2" fmla="val 89524"/>
              <a:gd name="adj3" fmla="val 16667"/>
            </a:avLst>
          </a:prstGeom>
          <a:solidFill>
            <a:srgbClr val="EDF3EB"/>
          </a:solidFill>
          <a:ln w="28575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103" y="1896192"/>
            <a:ext cx="981075" cy="247650"/>
          </a:xfrm>
          <a:prstGeom prst="rect">
            <a:avLst/>
          </a:prstGeom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253158" y="631647"/>
            <a:ext cx="9367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두 건 이상의 기사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(article)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을 한꺼번에 저장하고자 할 때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폴더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              )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를 이용할 수 있습니다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25" y="1000188"/>
            <a:ext cx="8500188" cy="38911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직사각형 13"/>
          <p:cNvSpPr/>
          <p:nvPr/>
        </p:nvSpPr>
        <p:spPr>
          <a:xfrm>
            <a:off x="7899400" y="2666153"/>
            <a:ext cx="671513" cy="26987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775" y="939424"/>
            <a:ext cx="590550" cy="2857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059" y="675105"/>
            <a:ext cx="488058" cy="23615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937" y="3181651"/>
            <a:ext cx="5759062" cy="22585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175899" y="4594198"/>
            <a:ext cx="1338264" cy="329406"/>
          </a:xfrm>
          <a:prstGeom prst="wedgeRoundRectCallout">
            <a:avLst>
              <a:gd name="adj1" fmla="val 39914"/>
              <a:gd name="adj2" fmla="val 89524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en-US" altLang="ko-KR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8"/>
          <a:srcRect b="33673"/>
          <a:stretch/>
        </p:blipFill>
        <p:spPr>
          <a:xfrm>
            <a:off x="5202093" y="4635707"/>
            <a:ext cx="1285875" cy="24638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471376" y="3627555"/>
            <a:ext cx="425085" cy="26285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399462" y="248517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697788" y="242934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098509" y="446006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3851350" y="3460646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23742" y="5026679"/>
            <a:ext cx="316071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폴더 내 저장 하고자 하는 </a:t>
            </a:r>
            <a:r>
              <a:rPr lang="ko-KR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아이템 선택</a:t>
            </a:r>
            <a:endParaRPr lang="en-US" altLang="ko-K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•    </a:t>
            </a:r>
            <a:r>
              <a:rPr lang="ko-KR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반출 기능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클릭</a:t>
            </a:r>
            <a:endParaRPr lang="en-US" altLang="ko-K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•    CSV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다운로드 클릭</a:t>
            </a:r>
            <a:endParaRPr lang="en-US" altLang="ko-K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•  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저장 클릭</a:t>
            </a:r>
            <a:endParaRPr lang="en-US" altLang="ko-K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52187" y="505643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52186" y="5313829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152186" y="5544711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52186" y="576505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7184" y="5302960"/>
            <a:ext cx="6383729" cy="1200221"/>
          </a:xfrm>
          <a:prstGeom prst="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4" name="직사각형 33"/>
          <p:cNvSpPr/>
          <p:nvPr/>
        </p:nvSpPr>
        <p:spPr>
          <a:xfrm>
            <a:off x="5202093" y="6053582"/>
            <a:ext cx="332705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Excel </a:t>
            </a: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등으로 서지사항 저장 가능</a:t>
            </a:r>
            <a:endParaRPr lang="en-US" altLang="ko-KR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944926" y="190543"/>
            <a:ext cx="33270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21-24pages </a:t>
            </a:r>
            <a:r>
              <a:rPr lang="ko-KR" altLang="en-US" sz="11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폴더 기능 </a:t>
            </a:r>
            <a:r>
              <a:rPr lang="ko-KR" altLang="en-US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참고</a:t>
            </a:r>
            <a:endParaRPr lang="en-US" altLang="ko-KR" sz="11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그림 10"/>
          <p:cNvPicPr>
            <a:picLocks noChangeAspect="1"/>
          </p:cNvPicPr>
          <p:nvPr/>
        </p:nvPicPr>
        <p:blipFill rotWithShape="1">
          <a:blip r:embed="rId3"/>
          <a:srcRect b="14920"/>
          <a:stretch/>
        </p:blipFill>
        <p:spPr bwMode="auto">
          <a:xfrm>
            <a:off x="266700" y="1146175"/>
            <a:ext cx="8707438" cy="47275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271315" y="608806"/>
            <a:ext cx="8313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※ 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다양한 언어로 </a:t>
            </a:r>
            <a:r>
              <a:rPr lang="ko-KR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번역</a:t>
            </a:r>
            <a:r>
              <a:rPr lang="en-US" altLang="ko-KR" sz="1400" b="1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기계어</a:t>
            </a:r>
            <a:r>
              <a:rPr lang="en-US" altLang="ko-KR" sz="14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과 </a:t>
            </a:r>
            <a:r>
              <a:rPr lang="ko-KR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읽어 주기</a:t>
            </a:r>
            <a:r>
              <a:rPr lang="en-US" altLang="ko-KR" sz="14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기능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 사용 가능</a:t>
            </a:r>
            <a:endParaRPr lang="en-US" altLang="ko-KR" sz="1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8134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9" b="41418"/>
          <a:stretch>
            <a:fillRect/>
          </a:stretch>
        </p:blipFill>
        <p:spPr bwMode="auto">
          <a:xfrm>
            <a:off x="428625" y="1789113"/>
            <a:ext cx="1311275" cy="938212"/>
          </a:xfrm>
          <a:prstGeom prst="rect">
            <a:avLst/>
          </a:prstGeom>
          <a:noFill/>
          <a:ln w="9525">
            <a:solidFill>
              <a:srgbClr val="0557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492375" y="1397000"/>
            <a:ext cx="1825625" cy="317500"/>
          </a:xfrm>
          <a:prstGeom prst="wedgeRoundRectCallout">
            <a:avLst>
              <a:gd name="adj1" fmla="val -64041"/>
              <a:gd name="adj2" fmla="val 19010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다양한 언어로 번역 제공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1838325" y="3452813"/>
            <a:ext cx="1192213" cy="828675"/>
          </a:xfrm>
          <a:prstGeom prst="wedgeRoundRectCallout">
            <a:avLst>
              <a:gd name="adj1" fmla="val 48384"/>
              <a:gd name="adj2" fmla="val -72181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엑센트</a:t>
            </a:r>
            <a:r>
              <a:rPr lang="ko-KR" altLang="en-US" sz="1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설정</a:t>
            </a: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eaLnBrk="1" latinLnBrk="1" hangingPunct="1">
              <a:defRPr/>
            </a:pP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eaLnBrk="1" latinLnBrk="1" hangingPunct="1">
              <a:defRPr/>
            </a:pP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eaLnBrk="1" latinLnBrk="1" hangingPunct="1">
              <a:defRPr/>
            </a:pP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8137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3816350"/>
            <a:ext cx="9763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144838" y="3452813"/>
            <a:ext cx="1293812" cy="828675"/>
          </a:xfrm>
          <a:prstGeom prst="wedgeRoundRectCallout">
            <a:avLst>
              <a:gd name="adj1" fmla="val 26562"/>
              <a:gd name="adj2" fmla="val -73905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환경 설정</a:t>
            </a: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eaLnBrk="1" latinLnBrk="1" hangingPunct="1">
              <a:defRPr/>
            </a:pP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eaLnBrk="1" latinLnBrk="1" hangingPunct="1">
              <a:defRPr/>
            </a:pPr>
            <a:r>
              <a:rPr lang="ko-KR" altLang="en-US" sz="1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빠르기</a:t>
            </a:r>
            <a:r>
              <a:rPr lang="en-US" altLang="ko-KR" sz="1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ko-KR" altLang="en-US" sz="1000" i="1">
                <a:solidFill>
                  <a:prstClr val="black">
                    <a:lumMod val="75000"/>
                    <a:lumOff val="25000"/>
                  </a:prstClr>
                </a:solidFill>
              </a:rPr>
              <a:t>하이라이트 색상 등 변경</a:t>
            </a: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532313" y="3452813"/>
            <a:ext cx="1193800" cy="314325"/>
          </a:xfrm>
          <a:prstGeom prst="wedgeRoundRectCallout">
            <a:avLst>
              <a:gd name="adj1" fmla="val -57804"/>
              <a:gd name="adj2" fmla="val -107302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en-US" altLang="ko-KR" sz="1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MP3 </a:t>
            </a:r>
            <a:r>
              <a:rPr lang="ko-KR" altLang="en-US" sz="1000" i="1">
                <a:solidFill>
                  <a:prstClr val="black">
                    <a:lumMod val="75000"/>
                    <a:lumOff val="25000"/>
                  </a:prstClr>
                </a:solidFill>
              </a:rPr>
              <a:t>다운로드</a:t>
            </a: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8140" name="Text Box 6"/>
          <p:cNvSpPr txBox="1">
            <a:spLocks noChangeArrowheads="1"/>
          </p:cNvSpPr>
          <p:nvPr/>
        </p:nvSpPr>
        <p:spPr bwMode="auto">
          <a:xfrm>
            <a:off x="87165" y="207168"/>
            <a:ext cx="647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* </a:t>
            </a: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HTML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원문보기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번역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&amp; </a:t>
            </a:r>
            <a:r>
              <a:rPr lang="ko-KR" altLang="en-US" sz="2000" b="1" dirty="0" err="1">
                <a:solidFill>
                  <a:srgbClr val="404040"/>
                </a:solidFill>
                <a:latin typeface="Calibri" panose="020F0502020204030204" pitchFamily="34" charset="0"/>
              </a:rPr>
              <a:t>읽어주기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기능</a:t>
            </a:r>
            <a:endParaRPr lang="en-US" altLang="ko-KR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6700" y="6073113"/>
            <a:ext cx="9101138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13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 Time, Sports Illustrated </a:t>
            </a:r>
            <a:r>
              <a:rPr lang="ko-KR" alt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지 등의 </a:t>
            </a:r>
            <a:r>
              <a:rPr lang="ko-KR" altLang="en-US" sz="13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매거진</a:t>
            </a:r>
            <a:r>
              <a:rPr lang="ko-KR" alt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을 </a:t>
            </a:r>
            <a:r>
              <a:rPr lang="en-US" altLang="ko-KR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ko-KR" alt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번역</a:t>
            </a:r>
            <a:r>
              <a:rPr lang="en-US" altLang="ko-KR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 </a:t>
            </a:r>
            <a:r>
              <a:rPr lang="ko-KR" alt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기능과 </a:t>
            </a:r>
            <a:r>
              <a:rPr lang="en-US" altLang="ko-KR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ko-KR" altLang="en-US" sz="13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읽어주기</a:t>
            </a:r>
            <a:r>
              <a:rPr lang="en-US" altLang="ko-KR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lang="ko-KR" alt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기능으로 이용하여 보시기 바랍니다</a:t>
            </a:r>
            <a:r>
              <a:rPr lang="en-US" altLang="ko-KR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b="18360"/>
          <a:stretch/>
        </p:blipFill>
        <p:spPr>
          <a:xfrm>
            <a:off x="184150" y="1136650"/>
            <a:ext cx="8716963" cy="39798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21266" y="178594"/>
            <a:ext cx="647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5.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PDF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원문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전문보기</a:t>
            </a:r>
            <a:endParaRPr lang="en-US" altLang="ko-KR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92704" y="551657"/>
            <a:ext cx="6742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</a:rPr>
              <a:t>※ </a:t>
            </a:r>
            <a:r>
              <a:rPr lang="en-US" altLang="ko-KR" sz="1400" b="1">
                <a:solidFill>
                  <a:srgbClr val="C00000"/>
                </a:solidFill>
              </a:rPr>
              <a:t>PDF</a:t>
            </a:r>
            <a:r>
              <a:rPr lang="en-US" altLang="ko-KR" sz="1400">
                <a:solidFill>
                  <a:srgbClr val="000000"/>
                </a:solidFill>
              </a:rPr>
              <a:t> </a:t>
            </a:r>
            <a:r>
              <a:rPr lang="ko-KR" altLang="en-US" sz="1400">
                <a:solidFill>
                  <a:srgbClr val="000000"/>
                </a:solidFill>
              </a:rPr>
              <a:t>뷰어를 통해 원문을 다운로드</a:t>
            </a:r>
            <a:r>
              <a:rPr lang="en-US" altLang="ko-KR" sz="1400">
                <a:solidFill>
                  <a:srgbClr val="000000"/>
                </a:solidFill>
              </a:rPr>
              <a:t>/</a:t>
            </a:r>
            <a:r>
              <a:rPr lang="ko-KR" altLang="en-US" sz="1400">
                <a:solidFill>
                  <a:srgbClr val="000000"/>
                </a:solidFill>
              </a:rPr>
              <a:t>프린트</a:t>
            </a:r>
            <a:r>
              <a:rPr lang="en-US" altLang="ko-KR" sz="1400">
                <a:solidFill>
                  <a:srgbClr val="000000"/>
                </a:solidFill>
              </a:rPr>
              <a:t>/</a:t>
            </a:r>
            <a:r>
              <a:rPr lang="ko-KR" altLang="en-US" sz="1400">
                <a:solidFill>
                  <a:srgbClr val="000000"/>
                </a:solidFill>
              </a:rPr>
              <a:t>인용</a:t>
            </a:r>
            <a:r>
              <a:rPr lang="en-US" altLang="ko-KR" sz="1400">
                <a:solidFill>
                  <a:srgbClr val="000000"/>
                </a:solidFill>
              </a:rPr>
              <a:t>/</a:t>
            </a:r>
            <a:r>
              <a:rPr lang="ko-KR" altLang="en-US" sz="1400">
                <a:solidFill>
                  <a:srgbClr val="000000"/>
                </a:solidFill>
              </a:rPr>
              <a:t>반출 등 활용</a:t>
            </a:r>
            <a:r>
              <a:rPr lang="en-US" altLang="ko-KR" sz="1400">
                <a:solidFill>
                  <a:srgbClr val="000000"/>
                </a:solidFill>
              </a:rPr>
              <a:t>.</a:t>
            </a:r>
            <a:endParaRPr lang="en-US" altLang="ko-KR" sz="1400" b="1">
              <a:solidFill>
                <a:srgbClr val="00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1475" y="5263339"/>
            <a:ext cx="965200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주요 기능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722313" y="5628464"/>
            <a:ext cx="8297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 결과 목록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/ 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검색수정 네비게이션</a:t>
            </a:r>
            <a:endParaRPr lang="en-US" altLang="ko-KR" sz="13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해당 출판물의 타 기사로 이동 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기사 이동 네비게이션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ko-KR" sz="1300" dirty="0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PDF 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다운로드 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인쇄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프린트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실제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PC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에 저장하기</a:t>
            </a:r>
            <a:endParaRPr lang="en-US" altLang="ko-KR" sz="1300" b="1" dirty="0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688975" y="5691964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688975" y="592850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688975" y="6161864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pic>
        <p:nvPicPr>
          <p:cNvPr id="50195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3932238"/>
            <a:ext cx="4873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직선 연결선 33"/>
          <p:cNvCxnSpPr/>
          <p:nvPr/>
        </p:nvCxnSpPr>
        <p:spPr>
          <a:xfrm>
            <a:off x="7288213" y="5432425"/>
            <a:ext cx="903287" cy="0"/>
          </a:xfrm>
          <a:prstGeom prst="line">
            <a:avLst/>
          </a:prstGeom>
          <a:ln w="19050">
            <a:solidFill>
              <a:srgbClr val="F8A66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V="1">
            <a:off x="8183563" y="5003800"/>
            <a:ext cx="0" cy="431800"/>
          </a:xfrm>
          <a:prstGeom prst="straightConnector1">
            <a:avLst/>
          </a:prstGeom>
          <a:ln w="19050">
            <a:solidFill>
              <a:srgbClr val="F8A66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6392863" y="5307013"/>
            <a:ext cx="1517650" cy="2492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8A66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latinLnBrk="1" hangingPunct="1">
              <a:defRPr/>
            </a:pP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5888" y="5300663"/>
            <a:ext cx="14255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뷰어확대</a:t>
            </a:r>
            <a:r>
              <a: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/ </a:t>
            </a:r>
            <a:r>
              <a:rPr lang="ko-KR" altLang="en-US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폭맞추기</a:t>
            </a:r>
            <a:r>
              <a: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1179513" y="138906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1619250" y="31003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8191500" y="181610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b="4609"/>
          <a:stretch/>
        </p:blipFill>
        <p:spPr>
          <a:xfrm>
            <a:off x="288925" y="1223963"/>
            <a:ext cx="8645525" cy="32940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76200" y="145257"/>
            <a:ext cx="647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404040"/>
                </a:solidFill>
                <a:latin typeface="Calibri" panose="020F0502020204030204" pitchFamily="34" charset="0"/>
              </a:rPr>
              <a:t>6. </a:t>
            </a:r>
            <a:r>
              <a:rPr lang="ko-KR" altLang="en-US" sz="2000" b="1">
                <a:solidFill>
                  <a:srgbClr val="404040"/>
                </a:solidFill>
                <a:latin typeface="Calibri" panose="020F0502020204030204" pitchFamily="34" charset="0"/>
              </a:rPr>
              <a:t>출판물 명 찾아보기 </a:t>
            </a:r>
            <a:r>
              <a:rPr lang="en-US" altLang="ko-KR" sz="2000" b="1">
                <a:solidFill>
                  <a:srgbClr val="40404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>
                <a:solidFill>
                  <a:srgbClr val="404040"/>
                </a:solidFill>
                <a:latin typeface="Calibri" panose="020F0502020204030204" pitchFamily="34" charset="0"/>
              </a:rPr>
              <a:t>출판물 명 브라우징</a:t>
            </a:r>
            <a:r>
              <a:rPr lang="en-US" altLang="ko-KR" sz="2000" b="1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88912" y="553245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※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 전체 수록 출판물에 대한 </a:t>
            </a:r>
            <a:r>
              <a:rPr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알파벳순</a:t>
            </a:r>
            <a:r>
              <a:rPr lang="en-US" altLang="ko-KR" sz="1400" b="1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탐색 및 저널명</a:t>
            </a:r>
            <a:r>
              <a:rPr lang="en-US" altLang="ko-KR" sz="1400" b="1">
                <a:solidFill>
                  <a:srgbClr val="40404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주제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검색 가능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404040"/>
                </a:solidFill>
                <a:latin typeface="Calibri" panose="020F0502020204030204" pitchFamily="34" charset="0"/>
              </a:rPr>
              <a:t>      </a:t>
            </a:r>
            <a:r>
              <a:rPr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수록유무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 및 </a:t>
            </a:r>
            <a:r>
              <a:rPr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수록기간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 등을 손쉽게 확인 가능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편리한 </a:t>
            </a:r>
            <a:r>
              <a:rPr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연도</a:t>
            </a:r>
            <a:r>
              <a:rPr lang="en-US" altLang="ko-KR" sz="1400" b="1">
                <a:solidFill>
                  <a:srgbClr val="40404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권</a:t>
            </a:r>
            <a:r>
              <a:rPr lang="en-US" altLang="ko-KR" sz="1400" b="1">
                <a:solidFill>
                  <a:srgbClr val="40404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호별 접근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가능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2231" name="Text Box 16"/>
          <p:cNvSpPr txBox="1">
            <a:spLocks noChangeArrowheads="1"/>
          </p:cNvSpPr>
          <p:nvPr/>
        </p:nvSpPr>
        <p:spPr bwMode="auto">
          <a:xfrm>
            <a:off x="654050" y="5015984"/>
            <a:ext cx="8747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ts val="3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ko-KR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알파벳 순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알파벳 순 검색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300"/>
              </a:spcBef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ko-KR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주제 및 설명별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수록된 특정 주제분야 저널을 모두 살펴보고자 할 경우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선택 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3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ex) Education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입력 시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출판물 명에 관계없이 주제가 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Education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인 모든 출판물 검색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3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ko-KR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부분 일치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출판물 명이 검색하고자 하는 키워드를 포함하는 경우 선택 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300"/>
              </a:spcBef>
              <a:buFontTx/>
              <a:buNone/>
            </a:pPr>
            <a:endParaRPr lang="en-US" altLang="ko-KR" sz="3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3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ko-KR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출판물 상세 사항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연도별 리스트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상세 서지정보 포함 </a:t>
            </a:r>
            <a:r>
              <a:rPr lang="en-US" altLang="ko-KR" sz="1200" b="1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1200" b="1">
                <a:solidFill>
                  <a:srgbClr val="0070C0"/>
                </a:solidFill>
                <a:latin typeface="Calibri" panose="020F0502020204030204" pitchFamily="34" charset="0"/>
              </a:rPr>
              <a:t>다음 페이지 참고</a:t>
            </a:r>
            <a:r>
              <a:rPr lang="en-US" altLang="ko-KR" sz="1200" b="1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marL="0" lvl="1" eaLnBrk="1" hangingPunct="1">
              <a:spcBef>
                <a:spcPts val="3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원문 제공여부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/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제공 원문 포맷 정보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/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서지 또는 원문 제공 커버리지 정보 제공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4579938" y="2654300"/>
            <a:ext cx="1973262" cy="296863"/>
          </a:xfrm>
          <a:prstGeom prst="wedgeRoundRectCallout">
            <a:avLst>
              <a:gd name="adj1" fmla="val -71382"/>
              <a:gd name="adj2" fmla="val -19964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출판물 명 입력 후 찾아보기</a:t>
            </a: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2238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147763"/>
            <a:ext cx="53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652463" y="1157288"/>
            <a:ext cx="533400" cy="30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359025" y="27447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622300" y="506202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622300" y="6028809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622300" y="6251059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1360488" y="338613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2640013" y="362902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88925" y="4688959"/>
            <a:ext cx="965200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주요 기능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931997" y="1471613"/>
            <a:ext cx="946298" cy="55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967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641350" y="1367819"/>
            <a:ext cx="8964612" cy="46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 검색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 화면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&amp;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옵션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4487" indent="0" eaLnBrk="1" latinLnBrk="1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*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 연산자에 대한 이해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고급 검색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효율적인 검색 도구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4487" indent="0" eaLnBrk="1" latinLnBrk="1" hangingPunct="1">
              <a:lnSpc>
                <a:spcPts val="216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*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검색 연산자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필드 코드 용법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lnSpc>
                <a:spcPts val="216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 startAt="3"/>
              <a:defRPr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결과보기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Arial" charset="0"/>
              <a:buAutoNum type="arabicPeriod" startAt="3"/>
              <a:defRPr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상세 레코드 보기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4487" indent="0" eaLnBrk="1" latinLnBrk="1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 도구 모음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95337" lvl="2" indent="0" eaLnBrk="1" latinLnBrk="1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인용하기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66787" lvl="2" indent="-171450" eaLnBrk="1" latinLnBrk="1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반출하기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66787" lvl="2" indent="-171450" eaLnBrk="1" latinLnBrk="1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25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CSV </a:t>
            </a:r>
            <a:r>
              <a:rPr lang="ko-KR" altLang="en-US" sz="125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형식으로 서지사항 저장하기 </a:t>
            </a:r>
            <a:r>
              <a:rPr lang="en-US" altLang="ko-KR" sz="125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(15, 16</a:t>
            </a:r>
            <a:r>
              <a:rPr lang="ko-KR" altLang="en-US" sz="125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125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5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슬라이드 참고</a:t>
            </a:r>
            <a:r>
              <a:rPr lang="en-US" altLang="ko-KR" sz="125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795337" lvl="2" indent="0" eaLnBrk="1" latinLnBrk="1" hangingPunct="1">
              <a:lnSpc>
                <a:spcPts val="216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HTML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원문보기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번역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읽어주기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기능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687387" indent="-342900" eaLnBrk="1" latinLnBrk="1" hangingPunct="1">
              <a:lnSpc>
                <a:spcPts val="216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 startAt="5"/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PDF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원문보기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7387" indent="-342900" eaLnBrk="1" latinLnBrk="1" hangingPunct="1">
              <a:lnSpc>
                <a:spcPts val="216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 startAt="5"/>
              <a:defRPr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출판물명 찾아보기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7387" indent="-342900" eaLnBrk="1" latinLnBrk="1" hangingPunct="1">
              <a:lnSpc>
                <a:spcPts val="216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rabicPeriod" startAt="5"/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EBSCOhost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계정 이용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 bwMode="auto">
          <a:xfrm>
            <a:off x="1807424" y="159674"/>
            <a:ext cx="53736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latinLnBrk="1" hangingPunct="1">
              <a:defRPr/>
            </a:pPr>
            <a:r>
              <a:rPr kumimoji="0"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매뉴얼 목차</a:t>
            </a:r>
          </a:p>
        </p:txBody>
      </p:sp>
      <p:sp>
        <p:nvSpPr>
          <p:cNvPr id="2" name="별: 꼭짓점 7개 1"/>
          <p:cNvSpPr/>
          <p:nvPr/>
        </p:nvSpPr>
        <p:spPr>
          <a:xfrm rot="1058686">
            <a:off x="5683252" y="3927854"/>
            <a:ext cx="549144" cy="308301"/>
          </a:xfrm>
          <a:prstGeom prst="star7">
            <a:avLst>
              <a:gd name="adj" fmla="val 32712"/>
              <a:gd name="hf" fmla="val 102572"/>
              <a:gd name="vf" fmla="val 105210"/>
            </a:avLst>
          </a:prstGeom>
          <a:gradFill>
            <a:gsLst>
              <a:gs pos="50000">
                <a:srgbClr val="10387A"/>
              </a:gs>
              <a:gs pos="50000">
                <a:schemeClr val="accent1"/>
              </a:gs>
            </a:gsLst>
            <a:lin ang="14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 rot="1479852">
            <a:off x="5706706" y="4017085"/>
            <a:ext cx="759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rgbClr val="FFFFFF"/>
                </a:solidFill>
              </a:rPr>
              <a:t>New</a:t>
            </a:r>
            <a:endParaRPr lang="ko-KR" altLang="en-US" sz="105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8641"/>
          <a:stretch/>
        </p:blipFill>
        <p:spPr>
          <a:xfrm>
            <a:off x="239713" y="1152525"/>
            <a:ext cx="8702675" cy="431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835150" y="2652713"/>
            <a:ext cx="2827338" cy="227012"/>
          </a:xfrm>
          <a:prstGeom prst="wedgeRoundRectCallout">
            <a:avLst>
              <a:gd name="adj1" fmla="val -63538"/>
              <a:gd name="adj2" fmla="val 51982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출판물 </a:t>
            </a:r>
            <a:r>
              <a: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+ </a:t>
            </a: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불리언 연산자를 통해 재 검색 링크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41838" y="3857625"/>
            <a:ext cx="1944687" cy="746125"/>
          </a:xfrm>
          <a:prstGeom prst="wedgeRoundRectCallout">
            <a:avLst>
              <a:gd name="adj1" fmla="val -34942"/>
              <a:gd name="adj2" fmla="val -35065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저널 상세정보</a:t>
            </a:r>
          </a:p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색인</a:t>
            </a:r>
            <a:r>
              <a: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원문 </a:t>
            </a:r>
            <a:r>
              <a: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Coverage, </a:t>
            </a: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주제분야</a:t>
            </a:r>
            <a:r>
              <a: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발행사항 등 </a:t>
            </a:r>
          </a:p>
        </p:txBody>
      </p:sp>
      <p:sp>
        <p:nvSpPr>
          <p:cNvPr id="54282" name="Text Box 6"/>
          <p:cNvSpPr txBox="1">
            <a:spLocks noChangeArrowheads="1"/>
          </p:cNvSpPr>
          <p:nvPr/>
        </p:nvSpPr>
        <p:spPr bwMode="auto">
          <a:xfrm>
            <a:off x="280987" y="511175"/>
            <a:ext cx="597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92150" indent="-347663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※ </a:t>
            </a:r>
            <a:r>
              <a:rPr lang="ko-KR" altLang="en-US" sz="1400" dirty="0">
                <a:solidFill>
                  <a:srgbClr val="404040"/>
                </a:solidFill>
                <a:latin typeface="+mn-ea"/>
                <a:ea typeface="+mn-ea"/>
              </a:rPr>
              <a:t>출판물 상세 정보</a:t>
            </a: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: </a:t>
            </a:r>
            <a:r>
              <a:rPr lang="ko-KR" altLang="en-US" sz="1400" dirty="0">
                <a:solidFill>
                  <a:srgbClr val="404040"/>
                </a:solidFill>
                <a:latin typeface="+mn-ea"/>
                <a:ea typeface="+mn-ea"/>
              </a:rPr>
              <a:t>발행연도</a:t>
            </a: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>
                <a:solidFill>
                  <a:srgbClr val="404040"/>
                </a:solidFill>
                <a:latin typeface="+mn-ea"/>
                <a:ea typeface="+mn-ea"/>
              </a:rPr>
              <a:t>권</a:t>
            </a: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/</a:t>
            </a:r>
            <a:r>
              <a:rPr lang="ko-KR" altLang="en-US" sz="1400" dirty="0" err="1">
                <a:solidFill>
                  <a:srgbClr val="404040"/>
                </a:solidFill>
                <a:latin typeface="+mn-ea"/>
                <a:ea typeface="+mn-ea"/>
              </a:rPr>
              <a:t>호단위</a:t>
            </a:r>
            <a:r>
              <a:rPr lang="ko-KR" altLang="en-US" sz="1400" dirty="0">
                <a:solidFill>
                  <a:srgbClr val="404040"/>
                </a:solidFill>
                <a:latin typeface="+mn-ea"/>
                <a:ea typeface="+mn-ea"/>
              </a:rPr>
              <a:t> 별 기사열람이 가능</a:t>
            </a: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.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   </a:t>
            </a:r>
            <a:r>
              <a:rPr lang="ko-KR" altLang="en-US" sz="1400" dirty="0">
                <a:solidFill>
                  <a:srgbClr val="404040"/>
                </a:solidFill>
                <a:latin typeface="+mn-ea"/>
                <a:ea typeface="+mn-ea"/>
              </a:rPr>
              <a:t>                        서지</a:t>
            </a: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/</a:t>
            </a:r>
            <a:r>
              <a:rPr lang="ko-KR" altLang="en-US" sz="1400" dirty="0">
                <a:solidFill>
                  <a:srgbClr val="404040"/>
                </a:solidFill>
                <a:latin typeface="+mn-ea"/>
                <a:ea typeface="+mn-ea"/>
              </a:rPr>
              <a:t>원문 제공 커버리지</a:t>
            </a: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 </a:t>
            </a:r>
            <a:r>
              <a:rPr lang="ko-KR" altLang="en-US" sz="1400" dirty="0">
                <a:solidFill>
                  <a:srgbClr val="404040"/>
                </a:solidFill>
                <a:latin typeface="+mn-ea"/>
                <a:ea typeface="+mn-ea"/>
              </a:rPr>
              <a:t>정보 포함</a:t>
            </a:r>
            <a:r>
              <a:rPr lang="en-US" altLang="ko-KR" sz="1400" dirty="0">
                <a:solidFill>
                  <a:srgbClr val="404040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54285" name="그림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063625"/>
            <a:ext cx="53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655638" y="1073150"/>
            <a:ext cx="533400" cy="30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293" name="Text Box 6"/>
          <p:cNvSpPr txBox="1">
            <a:spLocks noChangeArrowheads="1"/>
          </p:cNvSpPr>
          <p:nvPr/>
        </p:nvSpPr>
        <p:spPr bwMode="auto">
          <a:xfrm>
            <a:off x="184150" y="104775"/>
            <a:ext cx="647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6.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출판물 명 찾아보기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상세정보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4294" name="Text Box 16"/>
          <p:cNvSpPr txBox="1">
            <a:spLocks noChangeArrowheads="1"/>
          </p:cNvSpPr>
          <p:nvPr/>
        </p:nvSpPr>
        <p:spPr bwMode="auto">
          <a:xfrm>
            <a:off x="1300163" y="5794819"/>
            <a:ext cx="5588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ts val="3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ko-KR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상세 발행 사항 정보</a:t>
            </a:r>
            <a:endParaRPr lang="en-US" altLang="ko-KR" sz="1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3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모든 원문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전문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제공 컨텐츠 검색결과로 보기 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1300163" y="5839269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300163" y="6061519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31775" y="5712269"/>
            <a:ext cx="965200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주요 기능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75275" y="5794819"/>
            <a:ext cx="3482975" cy="5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>
              <a:spcBef>
                <a:spcPts val="300"/>
              </a:spcBef>
              <a:defRPr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• 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서지</a:t>
            </a: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/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원문 제공 </a:t>
            </a: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TOC (Table of Content)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차례 보기</a:t>
            </a:r>
            <a:endParaRPr lang="en-US" altLang="ko-KR" sz="12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  <a:p>
            <a:pPr marL="0" lvl="1" eaLnBrk="1" hangingPunct="1">
              <a:spcBef>
                <a:spcPts val="300"/>
              </a:spcBef>
              <a:defRPr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•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 해당 이슈</a:t>
            </a: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/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볼륨만 검색 결과로 보기</a:t>
            </a:r>
            <a:endParaRPr lang="en-US" altLang="ko-KR" sz="12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1955800" y="299720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2555875" y="42957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7380288" y="281622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7943850" y="372745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5368925" y="5836094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5368925" y="607263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7954482" y="1430006"/>
            <a:ext cx="946298" cy="55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508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659063"/>
            <a:ext cx="27193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12969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latinLnBrk="1" hangingPunct="1">
              <a:defRPr/>
            </a:pPr>
            <a:r>
              <a:rPr kumimoji="0"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My </a:t>
            </a:r>
            <a:r>
              <a:rPr kumimoji="0"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EBSCOhost</a:t>
            </a:r>
            <a:endParaRPr kumimoji="0"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90563" y="4508500"/>
            <a:ext cx="784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ko-KR" sz="1600">
                <a:solidFill>
                  <a:srgbClr val="404040"/>
                </a:solidFill>
                <a:latin typeface="Calibri" panose="020F0502020204030204" pitchFamily="34" charset="0"/>
              </a:rPr>
              <a:t>   •  My EBSCOhost</a:t>
            </a:r>
            <a:r>
              <a:rPr kumimoji="0" lang="ko-KR" altLang="en-US" sz="1600">
                <a:solidFill>
                  <a:srgbClr val="404040"/>
                </a:solidFill>
                <a:latin typeface="Calibri" panose="020F0502020204030204" pitchFamily="34" charset="0"/>
              </a:rPr>
              <a:t>는 개인단위 폴더를 생성하여 저장</a:t>
            </a:r>
            <a:r>
              <a:rPr kumimoji="0" lang="en-US" altLang="ko-KR" sz="160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kumimoji="0" lang="ko-KR" altLang="en-US" sz="1600">
                <a:solidFill>
                  <a:srgbClr val="404040"/>
                </a:solidFill>
                <a:latin typeface="Calibri" panose="020F0502020204030204" pitchFamily="34" charset="0"/>
              </a:rPr>
              <a:t>관리할 수 있는 기능으로서 무료 개인화 서비스 입니다</a:t>
            </a:r>
            <a:r>
              <a:rPr kumimoji="0" lang="en-US" altLang="ko-KR" sz="1600">
                <a:solidFill>
                  <a:srgbClr val="404040"/>
                </a:solidFill>
                <a:latin typeface="Calibri" panose="020F0502020204030204" pitchFamily="34" charset="0"/>
              </a:rPr>
              <a:t>. </a:t>
            </a:r>
          </a:p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ko-KR" sz="1600">
                <a:solidFill>
                  <a:srgbClr val="404040"/>
                </a:solidFill>
                <a:latin typeface="Calibri" panose="020F0502020204030204" pitchFamily="34" charset="0"/>
              </a:rPr>
              <a:t>               * </a:t>
            </a:r>
            <a:r>
              <a:rPr kumimoji="0" lang="ko-KR" altLang="en-US" sz="1600">
                <a:solidFill>
                  <a:srgbClr val="404040"/>
                </a:solidFill>
                <a:latin typeface="Calibri" panose="020F0502020204030204" pitchFamily="34" charset="0"/>
              </a:rPr>
              <a:t>누구나 간단하게 </a:t>
            </a:r>
            <a:r>
              <a:rPr kumimoji="0" lang="en-US" altLang="ko-KR" sz="1600">
                <a:solidFill>
                  <a:srgbClr val="404040"/>
                </a:solidFill>
                <a:latin typeface="Calibri" panose="020F0502020204030204" pitchFamily="34" charset="0"/>
              </a:rPr>
              <a:t>My EBSCOhost </a:t>
            </a:r>
            <a:r>
              <a:rPr kumimoji="0" lang="ko-KR" altLang="en-US" sz="1600">
                <a:solidFill>
                  <a:srgbClr val="404040"/>
                </a:solidFill>
                <a:latin typeface="Calibri" panose="020F0502020204030204" pitchFamily="34" charset="0"/>
              </a:rPr>
              <a:t>계정을 생성할 수 있습니다</a:t>
            </a:r>
            <a:r>
              <a:rPr kumimoji="0" lang="en-US" altLang="ko-KR" sz="160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3865563" y="2590800"/>
            <a:ext cx="454025" cy="207963"/>
          </a:xfrm>
          <a:prstGeom prst="rect">
            <a:avLst/>
          </a:prstGeom>
          <a:gradFill flip="none" rotWithShape="1">
            <a:gsLst>
              <a:gs pos="0">
                <a:srgbClr val="F0EA00"/>
              </a:gs>
              <a:gs pos="38000">
                <a:srgbClr val="F9F991"/>
              </a:gs>
              <a:gs pos="71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35518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" y="1195388"/>
            <a:ext cx="7073900" cy="2533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8" name="직사각형 47"/>
          <p:cNvSpPr/>
          <p:nvPr/>
        </p:nvSpPr>
        <p:spPr>
          <a:xfrm>
            <a:off x="6084814" y="1509712"/>
            <a:ext cx="946298" cy="55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pic>
        <p:nvPicPr>
          <p:cNvPr id="58370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516438"/>
            <a:ext cx="7096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90513" y="170656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7. My EBSCOhost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개인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계정 생성</a:t>
            </a:r>
            <a:endParaRPr lang="en-US" altLang="ko-KR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484188" y="597693"/>
            <a:ext cx="607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※ My EBSCOhost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에 로그인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/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활성화 하기 위해서는 계정 생성 필요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24" name="Shape 30"/>
          <p:cNvCxnSpPr/>
          <p:nvPr/>
        </p:nvCxnSpPr>
        <p:spPr>
          <a:xfrm>
            <a:off x="7472363" y="1365250"/>
            <a:ext cx="706437" cy="288925"/>
          </a:xfrm>
          <a:prstGeom prst="bentConnector2">
            <a:avLst/>
          </a:pr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8388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162050"/>
            <a:ext cx="466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500563" y="1146175"/>
            <a:ext cx="465137" cy="3016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238" y="1817688"/>
            <a:ext cx="5541962" cy="19446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4238625" y="2747963"/>
            <a:ext cx="746125" cy="2063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738" y="2943225"/>
            <a:ext cx="3938587" cy="3375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7" name="Shape 30"/>
          <p:cNvCxnSpPr/>
          <p:nvPr/>
        </p:nvCxnSpPr>
        <p:spPr>
          <a:xfrm rot="16200000" flipH="1">
            <a:off x="4636295" y="3733006"/>
            <a:ext cx="207962" cy="479425"/>
          </a:xfrm>
          <a:prstGeom prst="bentConnector2">
            <a:avLst/>
          </a:pr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타원 50"/>
          <p:cNvSpPr/>
          <p:nvPr/>
        </p:nvSpPr>
        <p:spPr>
          <a:xfrm>
            <a:off x="4189413" y="103981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5076825" y="25923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5838825" y="573246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8397" name="Text Box 16"/>
          <p:cNvSpPr txBox="1">
            <a:spLocks noChangeArrowheads="1"/>
          </p:cNvSpPr>
          <p:nvPr/>
        </p:nvSpPr>
        <p:spPr bwMode="auto">
          <a:xfrm>
            <a:off x="728663" y="4268788"/>
            <a:ext cx="31607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 인터페이스 </a:t>
            </a:r>
            <a:r>
              <a:rPr lang="ko-KR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상단 </a:t>
            </a:r>
            <a:r>
              <a:rPr lang="ko-KR" altLang="en-US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메뉴바</a:t>
            </a:r>
            <a:r>
              <a:rPr lang="ko-KR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-             </a:t>
            </a:r>
            <a:r>
              <a:rPr lang="ko-KR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클릭</a:t>
            </a:r>
            <a:endParaRPr lang="en-US" altLang="ko-K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메뉴 중                        클릭</a:t>
            </a:r>
            <a:endParaRPr lang="en-US" altLang="ko-K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새 계정 만들기에 개인 정보 입력</a:t>
            </a:r>
            <a:endParaRPr lang="en-US" altLang="ko-K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  <a:latin typeface="Calibri" panose="020F0502020204030204" pitchFamily="34" charset="0"/>
              </a:rPr>
              <a:t>•  </a:t>
            </a:r>
            <a:r>
              <a:rPr lang="ko-KR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계정 생성 완료 메시지 확인</a:t>
            </a:r>
            <a:endParaRPr lang="en-US" altLang="ko-K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03200" y="3862388"/>
            <a:ext cx="2478088" cy="306387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My EBSCOhost </a:t>
            </a:r>
            <a:r>
              <a:rPr lang="ko-KR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계정 최초 생성</a:t>
            </a:r>
          </a:p>
        </p:txBody>
      </p:sp>
      <p:pic>
        <p:nvPicPr>
          <p:cNvPr id="58399" name="그림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318000"/>
            <a:ext cx="2889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8"/>
          <a:srcRect b="20194"/>
          <a:stretch/>
        </p:blipFill>
        <p:spPr>
          <a:xfrm>
            <a:off x="1169988" y="5272088"/>
            <a:ext cx="2865437" cy="1022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7" name="타원 56"/>
          <p:cNvSpPr/>
          <p:nvPr/>
        </p:nvSpPr>
        <p:spPr>
          <a:xfrm>
            <a:off x="2241550" y="572135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703263" y="432435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703263" y="45481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703263" y="477043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703263" y="500221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56324"/>
          <a:stretch/>
        </p:blipFill>
        <p:spPr>
          <a:xfrm>
            <a:off x="290513" y="1063625"/>
            <a:ext cx="8001000" cy="42402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61925" y="549276"/>
            <a:ext cx="889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※  My EBSCOhost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개인 폴더를 생성하여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유지 가능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09563" y="2033588"/>
            <a:ext cx="1195387" cy="2201862"/>
          </a:xfrm>
          <a:prstGeom prst="roundRect">
            <a:avLst>
              <a:gd name="adj" fmla="val 6567"/>
            </a:avLst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572375" y="2525713"/>
            <a:ext cx="671513" cy="2698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6804025" y="3078163"/>
            <a:ext cx="1874838" cy="541337"/>
          </a:xfrm>
          <a:prstGeom prst="wedgeRoundRectCallout">
            <a:avLst>
              <a:gd name="adj1" fmla="val -9789"/>
              <a:gd name="adj2" fmla="val -89310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한꺼번에 많은 양의 참고문헌 형식 만들기 제공 </a:t>
            </a:r>
            <a:r>
              <a:rPr lang="en-US" altLang="ko-KR" sz="900" b="1" dirty="0">
                <a:solidFill>
                  <a:srgbClr val="0070C0"/>
                </a:solidFill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</a:rPr>
              <a:t>다음 페이지 참고</a:t>
            </a:r>
            <a:r>
              <a:rPr lang="en-US" altLang="ko-KR" sz="9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0436" name="Text Box 6"/>
          <p:cNvSpPr txBox="1">
            <a:spLocks noChangeArrowheads="1"/>
          </p:cNvSpPr>
          <p:nvPr/>
        </p:nvSpPr>
        <p:spPr bwMode="auto">
          <a:xfrm>
            <a:off x="-12700" y="169864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404040"/>
                </a:solidFill>
                <a:latin typeface="Calibri" panose="020F0502020204030204" pitchFamily="34" charset="0"/>
              </a:rPr>
              <a:t>7.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My EBSCOhost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개인 폴더 관리</a:t>
            </a:r>
            <a:endParaRPr lang="en-US" altLang="ko-KR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60439" name="Text Box 16"/>
          <p:cNvSpPr txBox="1">
            <a:spLocks noChangeArrowheads="1"/>
          </p:cNvSpPr>
          <p:nvPr/>
        </p:nvSpPr>
        <p:spPr bwMode="auto">
          <a:xfrm>
            <a:off x="550863" y="5886894"/>
            <a:ext cx="267493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  폴더 내 저장한 기사 리스트 확인</a:t>
            </a:r>
            <a:endParaRPr lang="en-US" altLang="ko-KR" sz="1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4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  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저장 항목 카테고리 별 확인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메뉴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985838" y="192246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2127250" y="189865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7404100" y="19462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191000" y="5650357"/>
            <a:ext cx="4244975" cy="749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spcBef>
                <a:spcPts val="400"/>
              </a:spcBef>
              <a:defRPr/>
            </a:pPr>
            <a:r>
              <a:rPr lang="en-US" altLang="ko-KR" sz="1200" dirty="0">
                <a:solidFill>
                  <a:srgbClr val="000000"/>
                </a:solidFill>
                <a:latin typeface="+mn-ea"/>
                <a:ea typeface="+mn-ea"/>
              </a:rPr>
              <a:t>•   </a:t>
            </a:r>
            <a:r>
              <a:rPr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새로운 사용자 정의 폴더 생성 </a:t>
            </a:r>
            <a:r>
              <a:rPr lang="en-US" altLang="ko-KR" sz="120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주제</a:t>
            </a:r>
            <a:r>
              <a:rPr lang="en-US" altLang="ko-KR" sz="12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관심사 등 임의로 </a:t>
            </a:r>
            <a:endParaRPr lang="en-US" altLang="ko-KR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0" lvl="1" eaLnBrk="1" hangingPunct="1">
              <a:spcBef>
                <a:spcPts val="400"/>
              </a:spcBef>
              <a:defRPr/>
            </a:pPr>
            <a:r>
              <a:rPr lang="en-US" altLang="ko-KR" sz="1200" dirty="0">
                <a:solidFill>
                  <a:srgbClr val="000000"/>
                </a:solidFill>
                <a:latin typeface="+mn-ea"/>
                <a:ea typeface="+mn-ea"/>
              </a:rPr>
              <a:t>     </a:t>
            </a:r>
            <a:r>
              <a:rPr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개별 폴더 생성 가능</a:t>
            </a:r>
            <a:r>
              <a:rPr lang="en-US" altLang="ko-KR" sz="120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</a:p>
          <a:p>
            <a:pPr marL="0" lvl="1" eaLnBrk="1" hangingPunct="1">
              <a:spcBef>
                <a:spcPts val="400"/>
              </a:spcBef>
              <a:defRPr/>
            </a:pPr>
            <a:r>
              <a:rPr lang="en-US" altLang="ko-KR" sz="1200" dirty="0">
                <a:solidFill>
                  <a:srgbClr val="000000"/>
                </a:solidFill>
                <a:latin typeface="+mn-ea"/>
                <a:ea typeface="+mn-ea"/>
              </a:rPr>
              <a:t>•  </a:t>
            </a:r>
            <a:r>
              <a:rPr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 폴더 내 기사를 이용한 기본 도구 활용 가능</a:t>
            </a:r>
            <a:endParaRPr lang="en-US" altLang="ko-KR" sz="1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389063" y="43846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73063" y="5470969"/>
            <a:ext cx="2878137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My EBSCOhost </a:t>
            </a:r>
            <a:r>
              <a:rPr lang="ko-KR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개인 폴더 주요 기능</a:t>
            </a:r>
          </a:p>
        </p:txBody>
      </p:sp>
      <p:sp>
        <p:nvSpPr>
          <p:cNvPr id="54" name="타원 53"/>
          <p:cNvSpPr/>
          <p:nvPr/>
        </p:nvSpPr>
        <p:spPr>
          <a:xfrm>
            <a:off x="530225" y="593293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534988" y="6166294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216400" y="5715444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4216400" y="6163119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102548" y="1464470"/>
            <a:ext cx="1108630" cy="343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530225" y="1023938"/>
            <a:ext cx="1323975" cy="403225"/>
          </a:xfrm>
          <a:prstGeom prst="wedgeRoundRectCallout">
            <a:avLst>
              <a:gd name="adj1" fmla="val -36940"/>
              <a:gd name="adj2" fmla="val 83447"/>
              <a:gd name="adj3" fmla="val 16667"/>
            </a:avLst>
          </a:prstGeom>
          <a:solidFill>
            <a:schemeClr val="tx2"/>
          </a:solidFill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900" b="1" dirty="0">
                <a:solidFill>
                  <a:schemeClr val="bg1"/>
                </a:solidFill>
              </a:rPr>
              <a:t>개인 폴더 로그인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algn="ctr" eaLnBrk="1" latinLnBrk="1" hangingPunct="1">
              <a:defRPr/>
            </a:pPr>
            <a:r>
              <a:rPr lang="ko-KR" altLang="en-US" sz="900" b="1" dirty="0">
                <a:solidFill>
                  <a:schemeClr val="bg1"/>
                </a:solidFill>
              </a:rPr>
              <a:t>완료 표시</a:t>
            </a:r>
            <a:endParaRPr lang="en-US" altLang="ko-KR" sz="900" b="1" dirty="0">
              <a:solidFill>
                <a:schemeClr val="bg1"/>
              </a:solidFill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7126479" y="516407"/>
            <a:ext cx="1323975" cy="403225"/>
          </a:xfrm>
          <a:prstGeom prst="wedgeRoundRectCallout">
            <a:avLst>
              <a:gd name="adj1" fmla="val -36940"/>
              <a:gd name="adj2" fmla="val 83447"/>
              <a:gd name="adj3" fmla="val 16667"/>
            </a:avLst>
          </a:prstGeom>
          <a:solidFill>
            <a:schemeClr val="tx2"/>
          </a:solidFill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900" b="1" dirty="0">
                <a:solidFill>
                  <a:schemeClr val="bg1"/>
                </a:solidFill>
              </a:rPr>
              <a:t>개인 폴더 로그인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algn="ctr" eaLnBrk="1" latinLnBrk="1" hangingPunct="1">
              <a:defRPr/>
            </a:pPr>
            <a:r>
              <a:rPr lang="ko-KR" altLang="en-US" sz="900" b="1" dirty="0">
                <a:solidFill>
                  <a:schemeClr val="bg1"/>
                </a:solidFill>
              </a:rPr>
              <a:t>완료 표시</a:t>
            </a:r>
            <a:endParaRPr lang="en-US" altLang="ko-KR" sz="900" b="1" dirty="0">
              <a:solidFill>
                <a:schemeClr val="bg1"/>
              </a:solidFill>
            </a:endParaRPr>
          </a:p>
        </p:txBody>
      </p:sp>
      <p:pic>
        <p:nvPicPr>
          <p:cNvPr id="60438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268413"/>
            <a:ext cx="2079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0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3489325"/>
            <a:ext cx="8848725" cy="21066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t="8944" b="7848"/>
          <a:stretch/>
        </p:blipFill>
        <p:spPr>
          <a:xfrm>
            <a:off x="3938588" y="1628775"/>
            <a:ext cx="5087937" cy="1682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8" y="1628775"/>
            <a:ext cx="3616325" cy="1263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174625" y="593725"/>
            <a:ext cx="889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※  My EBSCOhost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개인 폴더를 생성하여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유지 가능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7159625" y="2770188"/>
            <a:ext cx="1633538" cy="420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5456238" y="3068638"/>
            <a:ext cx="1409700" cy="306387"/>
          </a:xfrm>
          <a:prstGeom prst="wedgeRoundRectCallout">
            <a:avLst>
              <a:gd name="adj1" fmla="val 61623"/>
              <a:gd name="adj2" fmla="val -41094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900" b="1" dirty="0">
                <a:solidFill>
                  <a:srgbClr val="0070C0"/>
                </a:solidFill>
              </a:rPr>
              <a:t>서지정보형식 </a:t>
            </a:r>
            <a:r>
              <a:rPr lang="ko-KR" altLang="en-US" sz="900" b="1">
                <a:solidFill>
                  <a:srgbClr val="0070C0"/>
                </a:solidFill>
              </a:rPr>
              <a:t>선택</a:t>
            </a:r>
            <a:r>
              <a:rPr lang="en-US" altLang="ko-KR" sz="900" b="1" dirty="0">
                <a:solidFill>
                  <a:srgbClr val="0070C0"/>
                </a:solidFill>
              </a:rPr>
              <a:t>/</a:t>
            </a:r>
            <a:r>
              <a:rPr lang="ko-KR" altLang="en-US" sz="900" b="1" dirty="0">
                <a:solidFill>
                  <a:srgbClr val="0070C0"/>
                </a:solidFill>
              </a:rPr>
              <a:t>지정</a:t>
            </a:r>
            <a:endParaRPr lang="en-US" altLang="ko-KR" sz="900" b="1" dirty="0">
              <a:solidFill>
                <a:srgbClr val="0070C0"/>
              </a:solidFill>
            </a:endParaRPr>
          </a:p>
        </p:txBody>
      </p:sp>
      <p:sp>
        <p:nvSpPr>
          <p:cNvPr id="62485" name="Text Box 6"/>
          <p:cNvSpPr txBox="1">
            <a:spLocks noChangeArrowheads="1"/>
          </p:cNvSpPr>
          <p:nvPr/>
        </p:nvSpPr>
        <p:spPr bwMode="auto">
          <a:xfrm>
            <a:off x="0" y="214313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7. My EBSCOhost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개인 폴더 관리</a:t>
            </a:r>
            <a:endParaRPr lang="en-US" altLang="ko-KR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auto">
          <a:xfrm>
            <a:off x="261938" y="2855913"/>
            <a:ext cx="1322387" cy="401637"/>
          </a:xfrm>
          <a:prstGeom prst="wedgeRoundRectCallout">
            <a:avLst>
              <a:gd name="adj1" fmla="val -38379"/>
              <a:gd name="adj2" fmla="val -82300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900" b="1">
                <a:solidFill>
                  <a:prstClr val="black">
                    <a:lumMod val="75000"/>
                    <a:lumOff val="25000"/>
                  </a:prstClr>
                </a:solidFill>
              </a:rPr>
              <a:t>참고문헌으로 저장하고 싶은 기사 선택 확인</a:t>
            </a:r>
            <a:endParaRPr lang="en-US" altLang="ko-KR" sz="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2487" name="Text Box 16"/>
          <p:cNvSpPr txBox="1">
            <a:spLocks noChangeArrowheads="1"/>
          </p:cNvSpPr>
          <p:nvPr/>
        </p:nvSpPr>
        <p:spPr bwMode="auto">
          <a:xfrm>
            <a:off x="536575" y="5805452"/>
            <a:ext cx="50704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  생성을 원하는 기사 선별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선택 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또는 전체 선택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altLang="ko-KR" sz="1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  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원하는 서지정보 형식을 지정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확인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6904038" y="267970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749300" y="18192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738688" y="22383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581025" y="38385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28588" y="1171575"/>
            <a:ext cx="3076575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두 건 이상의 참고문헌 자동 생성하기</a:t>
            </a:r>
          </a:p>
        </p:txBody>
      </p:sp>
      <p:sp>
        <p:nvSpPr>
          <p:cNvPr id="54" name="타원 53"/>
          <p:cNvSpPr/>
          <p:nvPr/>
        </p:nvSpPr>
        <p:spPr>
          <a:xfrm>
            <a:off x="536575" y="585466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542925" y="611025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pic>
        <p:nvPicPr>
          <p:cNvPr id="62495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1824038"/>
            <a:ext cx="14239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6" name="Text Box 16"/>
          <p:cNvSpPr txBox="1">
            <a:spLocks noChangeArrowheads="1"/>
          </p:cNvSpPr>
          <p:nvPr/>
        </p:nvSpPr>
        <p:spPr bwMode="auto">
          <a:xfrm>
            <a:off x="4919663" y="5805452"/>
            <a:ext cx="40227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   서지 정보 형식 확인 후 저장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ts val="6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•  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선택한 형식으로 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ko-KR" altLang="en-US" sz="1200" b="1">
                <a:solidFill>
                  <a:srgbClr val="0070C0"/>
                </a:solidFill>
                <a:latin typeface="Calibri" panose="020F0502020204030204" pitchFamily="34" charset="0"/>
              </a:rPr>
              <a:t>참고문헌 형식</a:t>
            </a:r>
            <a:r>
              <a:rPr lang="en-US" altLang="ko-KR" sz="1200">
                <a:solidFill>
                  <a:srgbClr val="000000"/>
                </a:solidFill>
                <a:latin typeface="Calibri" panose="020F0502020204030204" pitchFamily="34" charset="0"/>
              </a:rPr>
              <a:t>” </a:t>
            </a:r>
            <a:r>
              <a:rPr lang="ko-K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자동 생성</a:t>
            </a:r>
            <a:endParaRPr lang="en-US" altLang="ko-K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926013" y="5862602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4933950" y="611501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836613" y="3494088"/>
            <a:ext cx="1838325" cy="1555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0" name="Shape 30"/>
          <p:cNvCxnSpPr/>
          <p:nvPr/>
        </p:nvCxnSpPr>
        <p:spPr>
          <a:xfrm flipV="1">
            <a:off x="3773488" y="2341563"/>
            <a:ext cx="146050" cy="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hape 30"/>
          <p:cNvCxnSpPr/>
          <p:nvPr/>
        </p:nvCxnSpPr>
        <p:spPr>
          <a:xfrm rot="10800000" flipV="1">
            <a:off x="3729038" y="3249613"/>
            <a:ext cx="166687" cy="179387"/>
          </a:xfrm>
          <a:prstGeom prst="bentConnector2">
            <a:avLst/>
          </a:pr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955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9"/>
          <p:cNvSpPr txBox="1">
            <a:spLocks/>
          </p:cNvSpPr>
          <p:nvPr/>
        </p:nvSpPr>
        <p:spPr>
          <a:xfrm>
            <a:off x="378" y="3633216"/>
            <a:ext cx="9143621" cy="2877312"/>
          </a:xfrm>
          <a:prstGeom prst="rect">
            <a:avLst/>
          </a:prstGeom>
          <a:solidFill>
            <a:srgbClr val="003768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270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rcRect t="10208"/>
          <a:stretch/>
        </p:blipFill>
        <p:spPr>
          <a:xfrm>
            <a:off x="228600" y="2611439"/>
            <a:ext cx="8724900" cy="29463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2" name="모서리가 둥근 직사각형 81"/>
          <p:cNvSpPr/>
          <p:nvPr/>
        </p:nvSpPr>
        <p:spPr>
          <a:xfrm>
            <a:off x="2241550" y="3313113"/>
            <a:ext cx="4633913" cy="117157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90500" y="632619"/>
            <a:ext cx="644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※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데이터베이스 접속 시 초기 화면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 </a:t>
            </a:r>
            <a:r>
              <a:rPr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기본 검색 창과 상단 도구 바 이용 가능</a:t>
            </a: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0" y="213519"/>
            <a:ext cx="6477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1.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기본 검색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초기 화면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53" name="직선 연결선 52"/>
          <p:cNvCxnSpPr/>
          <p:nvPr/>
        </p:nvCxnSpPr>
        <p:spPr>
          <a:xfrm>
            <a:off x="619125" y="1665288"/>
            <a:ext cx="903288" cy="0"/>
          </a:xfrm>
          <a:prstGeom prst="line">
            <a:avLst/>
          </a:prstGeom>
          <a:ln w="19050">
            <a:solidFill>
              <a:srgbClr val="F8A66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1187450" y="1162050"/>
            <a:ext cx="2843213" cy="9556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8A66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latinLnBrk="1" hangingPunct="1">
              <a:defRPr/>
            </a:pP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70000" y="1241425"/>
            <a:ext cx="2760663" cy="80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데이터베이스 탐색 도구</a:t>
            </a: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]</a:t>
            </a:r>
          </a:p>
          <a:p>
            <a:pPr>
              <a:defRPr/>
            </a:pPr>
            <a:endParaRPr lang="en-US" altLang="ko-KR" sz="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『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출판물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』 :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수록 출판물별 탐색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및 검색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- 『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주제어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』 :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EBSCO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시소러스를 이용한 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            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주제어 탐색 및 검색  </a:t>
            </a:r>
          </a:p>
        </p:txBody>
      </p:sp>
      <p:cxnSp>
        <p:nvCxnSpPr>
          <p:cNvPr id="70" name="직선 화살표 연결선 69"/>
          <p:cNvCxnSpPr/>
          <p:nvPr/>
        </p:nvCxnSpPr>
        <p:spPr>
          <a:xfrm>
            <a:off x="622300" y="1655763"/>
            <a:ext cx="0" cy="965200"/>
          </a:xfrm>
          <a:prstGeom prst="straightConnector1">
            <a:avLst/>
          </a:prstGeom>
          <a:ln w="19050">
            <a:solidFill>
              <a:srgbClr val="F8A66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7851775" y="1693863"/>
            <a:ext cx="677863" cy="0"/>
          </a:xfrm>
          <a:prstGeom prst="line">
            <a:avLst/>
          </a:prstGeom>
          <a:ln w="19050">
            <a:solidFill>
              <a:srgbClr val="F8A66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직사각형 74"/>
          <p:cNvSpPr/>
          <p:nvPr/>
        </p:nvSpPr>
        <p:spPr>
          <a:xfrm>
            <a:off x="4772025" y="1166813"/>
            <a:ext cx="3257550" cy="91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8A66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latinLnBrk="1" hangingPunct="1">
              <a:defRPr/>
            </a:pP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cxnSp>
        <p:nvCxnSpPr>
          <p:cNvPr id="76" name="직선 화살표 연결선 75"/>
          <p:cNvCxnSpPr/>
          <p:nvPr/>
        </p:nvCxnSpPr>
        <p:spPr>
          <a:xfrm>
            <a:off x="8523288" y="1681163"/>
            <a:ext cx="0" cy="965200"/>
          </a:xfrm>
          <a:prstGeom prst="straightConnector1">
            <a:avLst/>
          </a:prstGeom>
          <a:ln w="19050">
            <a:solidFill>
              <a:srgbClr val="F8A66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16475" y="1296988"/>
            <a:ext cx="3232150" cy="65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개인화 도구</a:t>
            </a: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]</a:t>
            </a:r>
          </a:p>
          <a:p>
            <a:pPr>
              <a:defRPr/>
            </a:pPr>
            <a:endParaRPr lang="en-US" altLang="ko-KR" sz="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로그인 및 폴더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: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개인 폴더저장 및 폴더 로그인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-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환경설정 및 언어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: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인터페이스 설정 및 언어 변경  </a:t>
            </a:r>
          </a:p>
        </p:txBody>
      </p:sp>
      <p:sp>
        <p:nvSpPr>
          <p:cNvPr id="83" name="모서리가 둥근 직사각형 82"/>
          <p:cNvSpPr/>
          <p:nvPr/>
        </p:nvSpPr>
        <p:spPr>
          <a:xfrm>
            <a:off x="188913" y="2573338"/>
            <a:ext cx="2343150" cy="32702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4" name="모서리가 둥근 직사각형 83"/>
          <p:cNvSpPr/>
          <p:nvPr/>
        </p:nvSpPr>
        <p:spPr>
          <a:xfrm>
            <a:off x="6411913" y="2554288"/>
            <a:ext cx="2576512" cy="328612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7942115" y="2952751"/>
            <a:ext cx="946298" cy="55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9" name="직사각형 28"/>
          <p:cNvSpPr/>
          <p:nvPr/>
        </p:nvSpPr>
        <p:spPr>
          <a:xfrm>
            <a:off x="3041503" y="4622007"/>
            <a:ext cx="3102122" cy="210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cxnSp>
        <p:nvCxnSpPr>
          <p:cNvPr id="77" name="직선 연결선 76"/>
          <p:cNvCxnSpPr/>
          <p:nvPr/>
        </p:nvCxnSpPr>
        <p:spPr>
          <a:xfrm>
            <a:off x="4319588" y="5978311"/>
            <a:ext cx="1935162" cy="0"/>
          </a:xfrm>
          <a:prstGeom prst="line">
            <a:avLst/>
          </a:prstGeom>
          <a:ln w="19050">
            <a:solidFill>
              <a:srgbClr val="F8A66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/>
          <p:cNvSpPr/>
          <p:nvPr/>
        </p:nvSpPr>
        <p:spPr>
          <a:xfrm>
            <a:off x="5340350" y="5240124"/>
            <a:ext cx="2960688" cy="12160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8A66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latinLnBrk="1" hangingPunct="1">
              <a:defRPr/>
            </a:pP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cxnSp>
        <p:nvCxnSpPr>
          <p:cNvPr id="79" name="직선 화살표 연결선 78"/>
          <p:cNvCxnSpPr/>
          <p:nvPr/>
        </p:nvCxnSpPr>
        <p:spPr>
          <a:xfrm flipV="1">
            <a:off x="4321175" y="4568611"/>
            <a:ext cx="0" cy="1419225"/>
          </a:xfrm>
          <a:prstGeom prst="straightConnector1">
            <a:avLst/>
          </a:prstGeom>
          <a:ln w="19050">
            <a:solidFill>
              <a:srgbClr val="F8A66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92738" y="5309974"/>
            <a:ext cx="2974975" cy="1101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데이터베이스 검색 도구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]</a:t>
            </a:r>
          </a:p>
          <a:p>
            <a:pPr>
              <a:defRPr/>
            </a:pPr>
            <a:endParaRPr lang="en-US" altLang="ko-KR" sz="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도서관 구독 데이터베이스 선택 가능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다양한 기본 검색 옵션 선택가능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-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고급 검색을 통한 검색 구체화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-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이용자의 한 세션 검색 내용을 볼 수 있는  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검색 기록보기</a:t>
            </a:r>
          </a:p>
        </p:txBody>
      </p:sp>
    </p:spTree>
    <p:extLst>
      <p:ext uri="{BB962C8B-B14F-4D97-AF65-F5344CB8AC3E}">
        <p14:creationId xmlns:p14="http://schemas.microsoft.com/office/powerpoint/2010/main" val="7318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오른쪽으로 구부러진 화살표 4"/>
          <p:cNvSpPr/>
          <p:nvPr/>
        </p:nvSpPr>
        <p:spPr>
          <a:xfrm rot="19201327">
            <a:off x="2873375" y="2573338"/>
            <a:ext cx="500063" cy="1565275"/>
          </a:xfrm>
          <a:prstGeom prst="curvedRightArrow">
            <a:avLst>
              <a:gd name="adj1" fmla="val 25000"/>
              <a:gd name="adj2" fmla="val 50000"/>
              <a:gd name="adj3" fmla="val 5658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" y="1120775"/>
            <a:ext cx="6459537" cy="20812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842" y="1404937"/>
            <a:ext cx="5257800" cy="3876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7654" name="직사각형 7"/>
          <p:cNvSpPr>
            <a:spLocks noChangeArrowheads="1"/>
          </p:cNvSpPr>
          <p:nvPr/>
        </p:nvSpPr>
        <p:spPr bwMode="auto">
          <a:xfrm>
            <a:off x="461963" y="673101"/>
            <a:ext cx="65579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※ 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기본 검색 창 하단 </a:t>
            </a: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- </a:t>
            </a:r>
            <a:r>
              <a:rPr kumimoji="0" lang="ko-KR" altLang="en-US" sz="1400" b="1">
                <a:solidFill>
                  <a:srgbClr val="F8A662"/>
                </a:solidFill>
                <a:latin typeface="Calibri" panose="020F0502020204030204" pitchFamily="34" charset="0"/>
              </a:rPr>
              <a:t>검색 옵션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을 클릭</a:t>
            </a: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다양한 기본 </a:t>
            </a:r>
            <a:r>
              <a:rPr kumimoji="0"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검색 옵션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 확인 가능</a:t>
            </a: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74613" y="265113"/>
            <a:ext cx="647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1.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기본 검색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검색 옵션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타원 5"/>
          <p:cNvSpPr/>
          <p:nvPr/>
        </p:nvSpPr>
        <p:spPr>
          <a:xfrm>
            <a:off x="4989513" y="1970088"/>
            <a:ext cx="179387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273925" y="1922463"/>
            <a:ext cx="179388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>
              <a:solidFill>
                <a:prstClr val="white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4537075" y="2884488"/>
            <a:ext cx="179388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227888" y="2911475"/>
            <a:ext cx="179387" cy="179388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6818313" y="3386138"/>
            <a:ext cx="179387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6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754188" y="1936750"/>
            <a:ext cx="714375" cy="266700"/>
          </a:xfrm>
          <a:prstGeom prst="rect">
            <a:avLst/>
          </a:prstGeom>
          <a:noFill/>
          <a:ln w="19050">
            <a:solidFill>
              <a:srgbClr val="F8A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  <p:sp>
        <p:nvSpPr>
          <p:cNvPr id="40" name="직사각형 39"/>
          <p:cNvSpPr/>
          <p:nvPr/>
        </p:nvSpPr>
        <p:spPr>
          <a:xfrm>
            <a:off x="407988" y="4135438"/>
            <a:ext cx="2409825" cy="306387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주요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검색 제한자 및 확장자</a:t>
            </a:r>
            <a:endParaRPr lang="ko-KR" altLang="en-US" sz="14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34950" y="4652963"/>
            <a:ext cx="87804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검색모드</a:t>
            </a: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검색할 단어 조합 모드변경</a:t>
            </a:r>
            <a:endParaRPr kumimoji="0" lang="en-US" altLang="ko-KR" sz="1250" dirty="0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확장자</a:t>
            </a: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확장 검색을 위한 도구</a:t>
            </a:r>
            <a:endParaRPr kumimoji="0" lang="en-US" altLang="ko-KR" sz="1250" dirty="0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전문 </a:t>
            </a: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(Full Text) : Full Text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수록기사만 검색</a:t>
            </a:r>
            <a:endParaRPr kumimoji="0" lang="en-US" altLang="ko-KR" sz="1250" dirty="0">
              <a:solidFill>
                <a:srgbClr val="40404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</a:rPr>
              <a:t>• Peer reviewed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</a:rPr>
              <a:t>학술저널</a:t>
            </a: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</a:rPr>
              <a:t> :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</a:rPr>
              <a:t>학술저널 기사만 검색 </a:t>
            </a:r>
          </a:p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</a:rPr>
              <a:t>참고문헌 수록 기사 </a:t>
            </a: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</a:rPr>
              <a:t>참고문헌 색인기사만 검색</a:t>
            </a:r>
            <a:endParaRPr kumimoji="0" lang="en-US" altLang="ko-KR" sz="125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</a:rPr>
              <a:t>• 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</a:rPr>
              <a:t>출판물 유형</a:t>
            </a: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</a:rPr>
              <a:t> :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</a:rPr>
              <a:t>출판물 </a:t>
            </a:r>
            <a:r>
              <a:rPr kumimoji="0" lang="en-US" altLang="ko-KR" sz="1250" dirty="0">
                <a:solidFill>
                  <a:srgbClr val="404040"/>
                </a:solidFill>
                <a:latin typeface="Calibri" panose="020F0502020204030204" pitchFamily="34" charset="0"/>
              </a:rPr>
              <a:t>Type </a:t>
            </a:r>
            <a:r>
              <a:rPr kumimoji="0" lang="ko-KR" altLang="en-US" sz="1250" dirty="0">
                <a:solidFill>
                  <a:srgbClr val="404040"/>
                </a:solidFill>
                <a:latin typeface="Calibri" panose="020F0502020204030204" pitchFamily="34" charset="0"/>
              </a:rPr>
              <a:t>지정</a:t>
            </a:r>
          </a:p>
        </p:txBody>
      </p:sp>
      <p:sp>
        <p:nvSpPr>
          <p:cNvPr id="46" name="타원 45"/>
          <p:cNvSpPr/>
          <p:nvPr/>
        </p:nvSpPr>
        <p:spPr>
          <a:xfrm>
            <a:off x="315913" y="468153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315913" y="526097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315913" y="5840413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5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315913" y="4972050"/>
            <a:ext cx="180975" cy="179388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315913" y="5551488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315913" y="6129338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6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4662488" y="3149600"/>
            <a:ext cx="179387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5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47663" y="725488"/>
            <a:ext cx="644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solidFill>
                  <a:srgbClr val="404040"/>
                </a:solidFill>
                <a:latin typeface="Calibri" panose="020F0502020204030204" pitchFamily="34" charset="0"/>
              </a:rPr>
              <a:t>※ </a:t>
            </a:r>
            <a:r>
              <a:rPr lang="ko-KR" altLang="en-US" sz="1400" dirty="0">
                <a:solidFill>
                  <a:srgbClr val="404040"/>
                </a:solidFill>
                <a:latin typeface="Calibri" panose="020F0502020204030204" pitchFamily="34" charset="0"/>
              </a:rPr>
              <a:t> 기본 영문 사용</a:t>
            </a:r>
            <a:r>
              <a:rPr lang="en-US" altLang="ko-KR" sz="1400" dirty="0">
                <a:solidFill>
                  <a:srgbClr val="404040"/>
                </a:solidFill>
                <a:latin typeface="Calibri" panose="020F0502020204030204" pitchFamily="34" charset="0"/>
              </a:rPr>
              <a:t>. </a:t>
            </a:r>
            <a:r>
              <a:rPr lang="ko-KR" altLang="en-US" sz="1400" dirty="0">
                <a:solidFill>
                  <a:srgbClr val="404040"/>
                </a:solidFill>
                <a:latin typeface="Calibri" panose="020F0502020204030204" pitchFamily="34" charset="0"/>
              </a:rPr>
              <a:t>두 단어 이상 입력 시</a:t>
            </a:r>
            <a:r>
              <a:rPr lang="en-US" altLang="ko-KR" sz="14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400" dirty="0">
                <a:solidFill>
                  <a:srgbClr val="404040"/>
                </a:solidFill>
                <a:latin typeface="Calibri" panose="020F0502020204030204" pitchFamily="34" charset="0"/>
              </a:rPr>
              <a:t>기본 구</a:t>
            </a:r>
            <a:r>
              <a:rPr lang="en-US" altLang="ko-KR" sz="1400" dirty="0">
                <a:solidFill>
                  <a:srgbClr val="404040"/>
                </a:solidFill>
                <a:latin typeface="Calibri" panose="020F0502020204030204" pitchFamily="34" charset="0"/>
              </a:rPr>
              <a:t>(phrase) </a:t>
            </a:r>
            <a:r>
              <a:rPr lang="ko-KR" altLang="en-US" sz="1400" dirty="0">
                <a:solidFill>
                  <a:srgbClr val="404040"/>
                </a:solidFill>
                <a:latin typeface="Calibri" panose="020F0502020204030204" pitchFamily="34" charset="0"/>
              </a:rPr>
              <a:t>검색을 지원</a:t>
            </a:r>
            <a:r>
              <a:rPr lang="en-US" altLang="ko-KR" sz="1400" dirty="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447675" y="3671888"/>
            <a:ext cx="8199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Examples)</a:t>
            </a:r>
          </a:p>
          <a:p>
            <a:pPr marL="914400" lvl="1" indent="-171450" eaLnBrk="1" hangingPunct="1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travel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ko-KR" alt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순서에 관계없이 </a:t>
            </a:r>
            <a:r>
              <a:rPr lang="en-US" altLang="ko-KR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과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</a:t>
            </a:r>
            <a:r>
              <a:rPr lang="ko-KR" alt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모두 포함된 결과  </a:t>
            </a:r>
          </a:p>
          <a:p>
            <a:pPr marL="914400" lvl="1" indent="-171450" eaLnBrk="1" hangingPunct="1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college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순서에 관계없이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나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ko-KR" alt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중 하나 이상 포함된 결과</a:t>
            </a:r>
          </a:p>
          <a:p>
            <a:pPr marL="914400" lvl="1" indent="-171450" eaLnBrk="1" hangingPunct="1">
              <a:spcBef>
                <a:spcPct val="0"/>
              </a:spcBef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television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200" b="1" dirty="0">
                <a:solidFill>
                  <a:srgbClr val="40404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television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은 포함되지만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은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제외된 결과 출력 </a:t>
            </a:r>
            <a:endParaRPr lang="en-US" altLang="ko-KR" sz="1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38113" y="276226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1.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기본 검색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기본 연산자에 대한 이해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7838" y="1719263"/>
            <a:ext cx="755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rgbClr val="12A0B4"/>
                </a:solidFill>
                <a:latin typeface="+mn-ea"/>
                <a:ea typeface="+mn-ea"/>
              </a:rPr>
              <a:t>AND</a:t>
            </a:r>
            <a:endParaRPr lang="ko-KR" altLang="en-US" b="1" dirty="0">
              <a:solidFill>
                <a:srgbClr val="12A0B4"/>
              </a:solidFill>
              <a:latin typeface="+mn-ea"/>
              <a:ea typeface="+mn-ea"/>
            </a:endParaRPr>
          </a:p>
        </p:txBody>
      </p:sp>
      <p:grpSp>
        <p:nvGrpSpPr>
          <p:cNvPr id="26639" name="그룹 10"/>
          <p:cNvGrpSpPr>
            <a:grpSpLocks/>
          </p:cNvGrpSpPr>
          <p:nvPr/>
        </p:nvGrpSpPr>
        <p:grpSpPr bwMode="auto">
          <a:xfrm>
            <a:off x="3806825" y="2128838"/>
            <a:ext cx="1746250" cy="1079500"/>
            <a:chOff x="1344960" y="4535719"/>
            <a:chExt cx="1745556" cy="1080000"/>
          </a:xfrm>
        </p:grpSpPr>
        <p:sp>
          <p:nvSpPr>
            <p:cNvPr id="38" name="자유형 37"/>
            <p:cNvSpPr/>
            <p:nvPr/>
          </p:nvSpPr>
          <p:spPr>
            <a:xfrm>
              <a:off x="2009859" y="4653248"/>
              <a:ext cx="415760" cy="844941"/>
            </a:xfrm>
            <a:custGeom>
              <a:avLst/>
              <a:gdLst>
                <a:gd name="connsiteX0" fmla="*/ 207222 w 414444"/>
                <a:gd name="connsiteY0" fmla="*/ 0 h 844632"/>
                <a:gd name="connsiteX1" fmla="*/ 256282 w 414444"/>
                <a:gd name="connsiteY1" fmla="*/ 40478 h 844632"/>
                <a:gd name="connsiteX2" fmla="*/ 414444 w 414444"/>
                <a:gd name="connsiteY2" fmla="*/ 422316 h 844632"/>
                <a:gd name="connsiteX3" fmla="*/ 256282 w 414444"/>
                <a:gd name="connsiteY3" fmla="*/ 804154 h 844632"/>
                <a:gd name="connsiteX4" fmla="*/ 207222 w 414444"/>
                <a:gd name="connsiteY4" fmla="*/ 844632 h 844632"/>
                <a:gd name="connsiteX5" fmla="*/ 158162 w 414444"/>
                <a:gd name="connsiteY5" fmla="*/ 804154 h 844632"/>
                <a:gd name="connsiteX6" fmla="*/ 0 w 414444"/>
                <a:gd name="connsiteY6" fmla="*/ 422316 h 844632"/>
                <a:gd name="connsiteX7" fmla="*/ 158162 w 414444"/>
                <a:gd name="connsiteY7" fmla="*/ 40478 h 844632"/>
                <a:gd name="connsiteX8" fmla="*/ 207222 w 414444"/>
                <a:gd name="connsiteY8" fmla="*/ 0 h 8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444" h="844632">
                  <a:moveTo>
                    <a:pt x="207222" y="0"/>
                  </a:moveTo>
                  <a:lnTo>
                    <a:pt x="256282" y="40478"/>
                  </a:lnTo>
                  <a:cubicBezTo>
                    <a:pt x="354003" y="138199"/>
                    <a:pt x="414444" y="273199"/>
                    <a:pt x="414444" y="422316"/>
                  </a:cubicBezTo>
                  <a:cubicBezTo>
                    <a:pt x="414444" y="571433"/>
                    <a:pt x="354003" y="706433"/>
                    <a:pt x="256282" y="804154"/>
                  </a:cubicBezTo>
                  <a:lnTo>
                    <a:pt x="207222" y="844632"/>
                  </a:lnTo>
                  <a:lnTo>
                    <a:pt x="158162" y="804154"/>
                  </a:lnTo>
                  <a:cubicBezTo>
                    <a:pt x="60442" y="706433"/>
                    <a:pt x="0" y="571433"/>
                    <a:pt x="0" y="422316"/>
                  </a:cubicBezTo>
                  <a:cubicBezTo>
                    <a:pt x="0" y="273199"/>
                    <a:pt x="60442" y="138199"/>
                    <a:pt x="158162" y="40478"/>
                  </a:cubicBezTo>
                  <a:lnTo>
                    <a:pt x="207222" y="0"/>
                  </a:lnTo>
                  <a:close/>
                </a:path>
              </a:pathLst>
            </a:custGeom>
            <a:solidFill>
              <a:srgbClr val="12A0B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1344960" y="4535719"/>
              <a:ext cx="872778" cy="1080000"/>
            </a:xfrm>
            <a:custGeom>
              <a:avLst/>
              <a:gdLst>
                <a:gd name="connsiteX0" fmla="*/ 540000 w 872778"/>
                <a:gd name="connsiteY0" fmla="*/ 0 h 1080000"/>
                <a:gd name="connsiteX1" fmla="*/ 841919 w 872778"/>
                <a:gd name="connsiteY1" fmla="*/ 92223 h 1080000"/>
                <a:gd name="connsiteX2" fmla="*/ 872778 w 872778"/>
                <a:gd name="connsiteY2" fmla="*/ 117684 h 1080000"/>
                <a:gd name="connsiteX3" fmla="*/ 823718 w 872778"/>
                <a:gd name="connsiteY3" fmla="*/ 158162 h 1080000"/>
                <a:gd name="connsiteX4" fmla="*/ 665556 w 872778"/>
                <a:gd name="connsiteY4" fmla="*/ 540000 h 1080000"/>
                <a:gd name="connsiteX5" fmla="*/ 823718 w 872778"/>
                <a:gd name="connsiteY5" fmla="*/ 921838 h 1080000"/>
                <a:gd name="connsiteX6" fmla="*/ 872778 w 872778"/>
                <a:gd name="connsiteY6" fmla="*/ 962316 h 1080000"/>
                <a:gd name="connsiteX7" fmla="*/ 841919 w 872778"/>
                <a:gd name="connsiteY7" fmla="*/ 987777 h 1080000"/>
                <a:gd name="connsiteX8" fmla="*/ 540000 w 872778"/>
                <a:gd name="connsiteY8" fmla="*/ 1080000 h 1080000"/>
                <a:gd name="connsiteX9" fmla="*/ 0 w 872778"/>
                <a:gd name="connsiteY9" fmla="*/ 540000 h 1080000"/>
                <a:gd name="connsiteX10" fmla="*/ 540000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540000" y="0"/>
                  </a:moveTo>
                  <a:cubicBezTo>
                    <a:pt x="651838" y="0"/>
                    <a:pt x="755735" y="33999"/>
                    <a:pt x="841919" y="92223"/>
                  </a:cubicBezTo>
                  <a:lnTo>
                    <a:pt x="872778" y="117684"/>
                  </a:lnTo>
                  <a:lnTo>
                    <a:pt x="823718" y="158162"/>
                  </a:lnTo>
                  <a:cubicBezTo>
                    <a:pt x="725998" y="255883"/>
                    <a:pt x="665556" y="390883"/>
                    <a:pt x="665556" y="540000"/>
                  </a:cubicBezTo>
                  <a:cubicBezTo>
                    <a:pt x="665556" y="689117"/>
                    <a:pt x="725998" y="824117"/>
                    <a:pt x="823718" y="921838"/>
                  </a:cubicBezTo>
                  <a:lnTo>
                    <a:pt x="872778" y="962316"/>
                  </a:lnTo>
                  <a:lnTo>
                    <a:pt x="841919" y="987777"/>
                  </a:lnTo>
                  <a:cubicBezTo>
                    <a:pt x="755735" y="1046002"/>
                    <a:pt x="651838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rgbClr val="12A0B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2217738" y="4535719"/>
              <a:ext cx="872778" cy="1080000"/>
            </a:xfrm>
            <a:custGeom>
              <a:avLst/>
              <a:gdLst>
                <a:gd name="connsiteX0" fmla="*/ 332778 w 872778"/>
                <a:gd name="connsiteY0" fmla="*/ 0 h 1080000"/>
                <a:gd name="connsiteX1" fmla="*/ 872778 w 872778"/>
                <a:gd name="connsiteY1" fmla="*/ 540000 h 1080000"/>
                <a:gd name="connsiteX2" fmla="*/ 332778 w 872778"/>
                <a:gd name="connsiteY2" fmla="*/ 1080000 h 1080000"/>
                <a:gd name="connsiteX3" fmla="*/ 30859 w 872778"/>
                <a:gd name="connsiteY3" fmla="*/ 987777 h 1080000"/>
                <a:gd name="connsiteX4" fmla="*/ 0 w 872778"/>
                <a:gd name="connsiteY4" fmla="*/ 962316 h 1080000"/>
                <a:gd name="connsiteX5" fmla="*/ 49060 w 872778"/>
                <a:gd name="connsiteY5" fmla="*/ 921838 h 1080000"/>
                <a:gd name="connsiteX6" fmla="*/ 207222 w 872778"/>
                <a:gd name="connsiteY6" fmla="*/ 540000 h 1080000"/>
                <a:gd name="connsiteX7" fmla="*/ 49060 w 872778"/>
                <a:gd name="connsiteY7" fmla="*/ 158162 h 1080000"/>
                <a:gd name="connsiteX8" fmla="*/ 0 w 872778"/>
                <a:gd name="connsiteY8" fmla="*/ 117684 h 1080000"/>
                <a:gd name="connsiteX9" fmla="*/ 30859 w 872778"/>
                <a:gd name="connsiteY9" fmla="*/ 92223 h 1080000"/>
                <a:gd name="connsiteX10" fmla="*/ 332778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332778" y="0"/>
                  </a:moveTo>
                  <a:cubicBezTo>
                    <a:pt x="631012" y="0"/>
                    <a:pt x="872778" y="241766"/>
                    <a:pt x="872778" y="540000"/>
                  </a:cubicBezTo>
                  <a:cubicBezTo>
                    <a:pt x="872778" y="838234"/>
                    <a:pt x="631012" y="1080000"/>
                    <a:pt x="332778" y="1080000"/>
                  </a:cubicBezTo>
                  <a:cubicBezTo>
                    <a:pt x="220940" y="1080000"/>
                    <a:pt x="117043" y="1046002"/>
                    <a:pt x="30859" y="987777"/>
                  </a:cubicBezTo>
                  <a:lnTo>
                    <a:pt x="0" y="962316"/>
                  </a:lnTo>
                  <a:lnTo>
                    <a:pt x="49060" y="921838"/>
                  </a:lnTo>
                  <a:cubicBezTo>
                    <a:pt x="146781" y="824117"/>
                    <a:pt x="207222" y="689117"/>
                    <a:pt x="207222" y="540000"/>
                  </a:cubicBezTo>
                  <a:cubicBezTo>
                    <a:pt x="207222" y="390883"/>
                    <a:pt x="146781" y="255883"/>
                    <a:pt x="49060" y="158162"/>
                  </a:cubicBezTo>
                  <a:lnTo>
                    <a:pt x="0" y="117684"/>
                  </a:lnTo>
                  <a:lnTo>
                    <a:pt x="30859" y="92223"/>
                  </a:lnTo>
                  <a:cubicBezTo>
                    <a:pt x="117043" y="33999"/>
                    <a:pt x="220940" y="0"/>
                    <a:pt x="332778" y="0"/>
                  </a:cubicBezTo>
                  <a:close/>
                </a:path>
              </a:pathLst>
            </a:custGeom>
            <a:solidFill>
              <a:srgbClr val="12A0B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</p:grpSp>
      <p:grpSp>
        <p:nvGrpSpPr>
          <p:cNvPr id="26640" name="그룹 11"/>
          <p:cNvGrpSpPr>
            <a:grpSpLocks/>
          </p:cNvGrpSpPr>
          <p:nvPr/>
        </p:nvGrpSpPr>
        <p:grpSpPr bwMode="auto">
          <a:xfrm>
            <a:off x="1243013" y="2128838"/>
            <a:ext cx="1744662" cy="1079500"/>
            <a:chOff x="3606481" y="4535719"/>
            <a:chExt cx="1745556" cy="1080000"/>
          </a:xfrm>
        </p:grpSpPr>
        <p:sp>
          <p:nvSpPr>
            <p:cNvPr id="39" name="자유형 38"/>
            <p:cNvSpPr/>
            <p:nvPr/>
          </p:nvSpPr>
          <p:spPr>
            <a:xfrm>
              <a:off x="4271984" y="4653248"/>
              <a:ext cx="414550" cy="844941"/>
            </a:xfrm>
            <a:custGeom>
              <a:avLst/>
              <a:gdLst>
                <a:gd name="connsiteX0" fmla="*/ 207222 w 414444"/>
                <a:gd name="connsiteY0" fmla="*/ 0 h 844632"/>
                <a:gd name="connsiteX1" fmla="*/ 256282 w 414444"/>
                <a:gd name="connsiteY1" fmla="*/ 40478 h 844632"/>
                <a:gd name="connsiteX2" fmla="*/ 414444 w 414444"/>
                <a:gd name="connsiteY2" fmla="*/ 422316 h 844632"/>
                <a:gd name="connsiteX3" fmla="*/ 256282 w 414444"/>
                <a:gd name="connsiteY3" fmla="*/ 804154 h 844632"/>
                <a:gd name="connsiteX4" fmla="*/ 207222 w 414444"/>
                <a:gd name="connsiteY4" fmla="*/ 844632 h 844632"/>
                <a:gd name="connsiteX5" fmla="*/ 158162 w 414444"/>
                <a:gd name="connsiteY5" fmla="*/ 804154 h 844632"/>
                <a:gd name="connsiteX6" fmla="*/ 0 w 414444"/>
                <a:gd name="connsiteY6" fmla="*/ 422316 h 844632"/>
                <a:gd name="connsiteX7" fmla="*/ 158162 w 414444"/>
                <a:gd name="connsiteY7" fmla="*/ 40478 h 844632"/>
                <a:gd name="connsiteX8" fmla="*/ 207222 w 414444"/>
                <a:gd name="connsiteY8" fmla="*/ 0 h 8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444" h="844632">
                  <a:moveTo>
                    <a:pt x="207222" y="0"/>
                  </a:moveTo>
                  <a:lnTo>
                    <a:pt x="256282" y="40478"/>
                  </a:lnTo>
                  <a:cubicBezTo>
                    <a:pt x="354003" y="138199"/>
                    <a:pt x="414444" y="273199"/>
                    <a:pt x="414444" y="422316"/>
                  </a:cubicBezTo>
                  <a:cubicBezTo>
                    <a:pt x="414444" y="571433"/>
                    <a:pt x="354003" y="706433"/>
                    <a:pt x="256282" y="804154"/>
                  </a:cubicBezTo>
                  <a:lnTo>
                    <a:pt x="207222" y="844632"/>
                  </a:lnTo>
                  <a:lnTo>
                    <a:pt x="158162" y="804154"/>
                  </a:lnTo>
                  <a:cubicBezTo>
                    <a:pt x="60442" y="706433"/>
                    <a:pt x="0" y="571433"/>
                    <a:pt x="0" y="422316"/>
                  </a:cubicBezTo>
                  <a:cubicBezTo>
                    <a:pt x="0" y="273199"/>
                    <a:pt x="60442" y="138199"/>
                    <a:pt x="158162" y="40478"/>
                  </a:cubicBezTo>
                  <a:lnTo>
                    <a:pt x="207222" y="0"/>
                  </a:lnTo>
                  <a:close/>
                </a:path>
              </a:pathLst>
            </a:custGeom>
            <a:solidFill>
              <a:srgbClr val="12A0B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3606481" y="4535719"/>
              <a:ext cx="873572" cy="1080000"/>
            </a:xfrm>
            <a:custGeom>
              <a:avLst/>
              <a:gdLst>
                <a:gd name="connsiteX0" fmla="*/ 540000 w 872778"/>
                <a:gd name="connsiteY0" fmla="*/ 0 h 1080000"/>
                <a:gd name="connsiteX1" fmla="*/ 841919 w 872778"/>
                <a:gd name="connsiteY1" fmla="*/ 92223 h 1080000"/>
                <a:gd name="connsiteX2" fmla="*/ 872778 w 872778"/>
                <a:gd name="connsiteY2" fmla="*/ 117684 h 1080000"/>
                <a:gd name="connsiteX3" fmla="*/ 823718 w 872778"/>
                <a:gd name="connsiteY3" fmla="*/ 158162 h 1080000"/>
                <a:gd name="connsiteX4" fmla="*/ 665556 w 872778"/>
                <a:gd name="connsiteY4" fmla="*/ 540000 h 1080000"/>
                <a:gd name="connsiteX5" fmla="*/ 823718 w 872778"/>
                <a:gd name="connsiteY5" fmla="*/ 921838 h 1080000"/>
                <a:gd name="connsiteX6" fmla="*/ 872778 w 872778"/>
                <a:gd name="connsiteY6" fmla="*/ 962316 h 1080000"/>
                <a:gd name="connsiteX7" fmla="*/ 841919 w 872778"/>
                <a:gd name="connsiteY7" fmla="*/ 987777 h 1080000"/>
                <a:gd name="connsiteX8" fmla="*/ 540000 w 872778"/>
                <a:gd name="connsiteY8" fmla="*/ 1080000 h 1080000"/>
                <a:gd name="connsiteX9" fmla="*/ 0 w 872778"/>
                <a:gd name="connsiteY9" fmla="*/ 540000 h 1080000"/>
                <a:gd name="connsiteX10" fmla="*/ 540000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540000" y="0"/>
                  </a:moveTo>
                  <a:cubicBezTo>
                    <a:pt x="651838" y="0"/>
                    <a:pt x="755735" y="33999"/>
                    <a:pt x="841919" y="92223"/>
                  </a:cubicBezTo>
                  <a:lnTo>
                    <a:pt x="872778" y="117684"/>
                  </a:lnTo>
                  <a:lnTo>
                    <a:pt x="823718" y="158162"/>
                  </a:lnTo>
                  <a:cubicBezTo>
                    <a:pt x="725998" y="255883"/>
                    <a:pt x="665556" y="390883"/>
                    <a:pt x="665556" y="540000"/>
                  </a:cubicBezTo>
                  <a:cubicBezTo>
                    <a:pt x="665556" y="689117"/>
                    <a:pt x="725998" y="824117"/>
                    <a:pt x="823718" y="921838"/>
                  </a:cubicBezTo>
                  <a:lnTo>
                    <a:pt x="872778" y="962316"/>
                  </a:lnTo>
                  <a:lnTo>
                    <a:pt x="841919" y="987777"/>
                  </a:lnTo>
                  <a:cubicBezTo>
                    <a:pt x="755735" y="1046002"/>
                    <a:pt x="651838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4480053" y="4535719"/>
              <a:ext cx="871984" cy="1080000"/>
            </a:xfrm>
            <a:custGeom>
              <a:avLst/>
              <a:gdLst>
                <a:gd name="connsiteX0" fmla="*/ 332778 w 872778"/>
                <a:gd name="connsiteY0" fmla="*/ 0 h 1080000"/>
                <a:gd name="connsiteX1" fmla="*/ 872778 w 872778"/>
                <a:gd name="connsiteY1" fmla="*/ 540000 h 1080000"/>
                <a:gd name="connsiteX2" fmla="*/ 332778 w 872778"/>
                <a:gd name="connsiteY2" fmla="*/ 1080000 h 1080000"/>
                <a:gd name="connsiteX3" fmla="*/ 30859 w 872778"/>
                <a:gd name="connsiteY3" fmla="*/ 987777 h 1080000"/>
                <a:gd name="connsiteX4" fmla="*/ 0 w 872778"/>
                <a:gd name="connsiteY4" fmla="*/ 962316 h 1080000"/>
                <a:gd name="connsiteX5" fmla="*/ 49060 w 872778"/>
                <a:gd name="connsiteY5" fmla="*/ 921838 h 1080000"/>
                <a:gd name="connsiteX6" fmla="*/ 207222 w 872778"/>
                <a:gd name="connsiteY6" fmla="*/ 540000 h 1080000"/>
                <a:gd name="connsiteX7" fmla="*/ 49060 w 872778"/>
                <a:gd name="connsiteY7" fmla="*/ 158162 h 1080000"/>
                <a:gd name="connsiteX8" fmla="*/ 0 w 872778"/>
                <a:gd name="connsiteY8" fmla="*/ 117684 h 1080000"/>
                <a:gd name="connsiteX9" fmla="*/ 30859 w 872778"/>
                <a:gd name="connsiteY9" fmla="*/ 92223 h 1080000"/>
                <a:gd name="connsiteX10" fmla="*/ 332778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332778" y="0"/>
                  </a:moveTo>
                  <a:cubicBezTo>
                    <a:pt x="631012" y="0"/>
                    <a:pt x="872778" y="241766"/>
                    <a:pt x="872778" y="540000"/>
                  </a:cubicBezTo>
                  <a:cubicBezTo>
                    <a:pt x="872778" y="838234"/>
                    <a:pt x="631012" y="1080000"/>
                    <a:pt x="332778" y="1080000"/>
                  </a:cubicBezTo>
                  <a:cubicBezTo>
                    <a:pt x="220940" y="1080000"/>
                    <a:pt x="117043" y="1046002"/>
                    <a:pt x="30859" y="987777"/>
                  </a:cubicBezTo>
                  <a:lnTo>
                    <a:pt x="0" y="962316"/>
                  </a:lnTo>
                  <a:lnTo>
                    <a:pt x="49060" y="921838"/>
                  </a:lnTo>
                  <a:cubicBezTo>
                    <a:pt x="146781" y="824117"/>
                    <a:pt x="207222" y="689117"/>
                    <a:pt x="207222" y="540000"/>
                  </a:cubicBezTo>
                  <a:cubicBezTo>
                    <a:pt x="207222" y="390883"/>
                    <a:pt x="146781" y="255883"/>
                    <a:pt x="49060" y="158162"/>
                  </a:cubicBezTo>
                  <a:lnTo>
                    <a:pt x="0" y="117684"/>
                  </a:lnTo>
                  <a:lnTo>
                    <a:pt x="30859" y="92223"/>
                  </a:lnTo>
                  <a:cubicBezTo>
                    <a:pt x="117043" y="33999"/>
                    <a:pt x="220940" y="0"/>
                    <a:pt x="3327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</p:grpSp>
      <p:grpSp>
        <p:nvGrpSpPr>
          <p:cNvPr id="26641" name="그룹 12"/>
          <p:cNvGrpSpPr>
            <a:grpSpLocks/>
          </p:cNvGrpSpPr>
          <p:nvPr/>
        </p:nvGrpSpPr>
        <p:grpSpPr bwMode="auto">
          <a:xfrm>
            <a:off x="6408738" y="2128838"/>
            <a:ext cx="1746250" cy="1079500"/>
            <a:chOff x="5872194" y="4535719"/>
            <a:chExt cx="1745556" cy="1080000"/>
          </a:xfrm>
        </p:grpSpPr>
        <p:sp>
          <p:nvSpPr>
            <p:cNvPr id="42" name="자유형 41"/>
            <p:cNvSpPr/>
            <p:nvPr/>
          </p:nvSpPr>
          <p:spPr>
            <a:xfrm>
              <a:off x="6537092" y="4653248"/>
              <a:ext cx="415760" cy="844941"/>
            </a:xfrm>
            <a:custGeom>
              <a:avLst/>
              <a:gdLst>
                <a:gd name="connsiteX0" fmla="*/ 207222 w 414444"/>
                <a:gd name="connsiteY0" fmla="*/ 0 h 844632"/>
                <a:gd name="connsiteX1" fmla="*/ 256282 w 414444"/>
                <a:gd name="connsiteY1" fmla="*/ 40478 h 844632"/>
                <a:gd name="connsiteX2" fmla="*/ 414444 w 414444"/>
                <a:gd name="connsiteY2" fmla="*/ 422316 h 844632"/>
                <a:gd name="connsiteX3" fmla="*/ 256282 w 414444"/>
                <a:gd name="connsiteY3" fmla="*/ 804154 h 844632"/>
                <a:gd name="connsiteX4" fmla="*/ 207222 w 414444"/>
                <a:gd name="connsiteY4" fmla="*/ 844632 h 844632"/>
                <a:gd name="connsiteX5" fmla="*/ 158162 w 414444"/>
                <a:gd name="connsiteY5" fmla="*/ 804154 h 844632"/>
                <a:gd name="connsiteX6" fmla="*/ 0 w 414444"/>
                <a:gd name="connsiteY6" fmla="*/ 422316 h 844632"/>
                <a:gd name="connsiteX7" fmla="*/ 158162 w 414444"/>
                <a:gd name="connsiteY7" fmla="*/ 40478 h 844632"/>
                <a:gd name="connsiteX8" fmla="*/ 207222 w 414444"/>
                <a:gd name="connsiteY8" fmla="*/ 0 h 8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444" h="844632">
                  <a:moveTo>
                    <a:pt x="207222" y="0"/>
                  </a:moveTo>
                  <a:lnTo>
                    <a:pt x="256282" y="40478"/>
                  </a:lnTo>
                  <a:cubicBezTo>
                    <a:pt x="354003" y="138199"/>
                    <a:pt x="414444" y="273199"/>
                    <a:pt x="414444" y="422316"/>
                  </a:cubicBezTo>
                  <a:cubicBezTo>
                    <a:pt x="414444" y="571433"/>
                    <a:pt x="354003" y="706433"/>
                    <a:pt x="256282" y="804154"/>
                  </a:cubicBezTo>
                  <a:lnTo>
                    <a:pt x="207222" y="844632"/>
                  </a:lnTo>
                  <a:lnTo>
                    <a:pt x="158162" y="804154"/>
                  </a:lnTo>
                  <a:cubicBezTo>
                    <a:pt x="60442" y="706433"/>
                    <a:pt x="0" y="571433"/>
                    <a:pt x="0" y="422316"/>
                  </a:cubicBezTo>
                  <a:cubicBezTo>
                    <a:pt x="0" y="273199"/>
                    <a:pt x="60442" y="138199"/>
                    <a:pt x="158162" y="40478"/>
                  </a:cubicBezTo>
                  <a:lnTo>
                    <a:pt x="20722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43" name="자유형 42"/>
            <p:cNvSpPr/>
            <p:nvPr/>
          </p:nvSpPr>
          <p:spPr>
            <a:xfrm>
              <a:off x="5872194" y="4535719"/>
              <a:ext cx="872778" cy="1080000"/>
            </a:xfrm>
            <a:custGeom>
              <a:avLst/>
              <a:gdLst>
                <a:gd name="connsiteX0" fmla="*/ 540000 w 872778"/>
                <a:gd name="connsiteY0" fmla="*/ 0 h 1080000"/>
                <a:gd name="connsiteX1" fmla="*/ 841919 w 872778"/>
                <a:gd name="connsiteY1" fmla="*/ 92223 h 1080000"/>
                <a:gd name="connsiteX2" fmla="*/ 872778 w 872778"/>
                <a:gd name="connsiteY2" fmla="*/ 117684 h 1080000"/>
                <a:gd name="connsiteX3" fmla="*/ 823718 w 872778"/>
                <a:gd name="connsiteY3" fmla="*/ 158162 h 1080000"/>
                <a:gd name="connsiteX4" fmla="*/ 665556 w 872778"/>
                <a:gd name="connsiteY4" fmla="*/ 540000 h 1080000"/>
                <a:gd name="connsiteX5" fmla="*/ 823718 w 872778"/>
                <a:gd name="connsiteY5" fmla="*/ 921838 h 1080000"/>
                <a:gd name="connsiteX6" fmla="*/ 872778 w 872778"/>
                <a:gd name="connsiteY6" fmla="*/ 962316 h 1080000"/>
                <a:gd name="connsiteX7" fmla="*/ 841919 w 872778"/>
                <a:gd name="connsiteY7" fmla="*/ 987777 h 1080000"/>
                <a:gd name="connsiteX8" fmla="*/ 540000 w 872778"/>
                <a:gd name="connsiteY8" fmla="*/ 1080000 h 1080000"/>
                <a:gd name="connsiteX9" fmla="*/ 0 w 872778"/>
                <a:gd name="connsiteY9" fmla="*/ 540000 h 1080000"/>
                <a:gd name="connsiteX10" fmla="*/ 540000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540000" y="0"/>
                  </a:moveTo>
                  <a:cubicBezTo>
                    <a:pt x="651838" y="0"/>
                    <a:pt x="755735" y="33999"/>
                    <a:pt x="841919" y="92223"/>
                  </a:cubicBezTo>
                  <a:lnTo>
                    <a:pt x="872778" y="117684"/>
                  </a:lnTo>
                  <a:lnTo>
                    <a:pt x="823718" y="158162"/>
                  </a:lnTo>
                  <a:cubicBezTo>
                    <a:pt x="725998" y="255883"/>
                    <a:pt x="665556" y="390883"/>
                    <a:pt x="665556" y="540000"/>
                  </a:cubicBezTo>
                  <a:cubicBezTo>
                    <a:pt x="665556" y="689117"/>
                    <a:pt x="725998" y="824117"/>
                    <a:pt x="823718" y="921838"/>
                  </a:cubicBezTo>
                  <a:lnTo>
                    <a:pt x="872778" y="962316"/>
                  </a:lnTo>
                  <a:lnTo>
                    <a:pt x="841919" y="987777"/>
                  </a:lnTo>
                  <a:cubicBezTo>
                    <a:pt x="755735" y="1046002"/>
                    <a:pt x="651838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rgbClr val="12A0B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44" name="자유형 43"/>
            <p:cNvSpPr/>
            <p:nvPr/>
          </p:nvSpPr>
          <p:spPr>
            <a:xfrm>
              <a:off x="6744972" y="4535719"/>
              <a:ext cx="872778" cy="1080000"/>
            </a:xfrm>
            <a:custGeom>
              <a:avLst/>
              <a:gdLst>
                <a:gd name="connsiteX0" fmla="*/ 332778 w 872778"/>
                <a:gd name="connsiteY0" fmla="*/ 0 h 1080000"/>
                <a:gd name="connsiteX1" fmla="*/ 872778 w 872778"/>
                <a:gd name="connsiteY1" fmla="*/ 540000 h 1080000"/>
                <a:gd name="connsiteX2" fmla="*/ 332778 w 872778"/>
                <a:gd name="connsiteY2" fmla="*/ 1080000 h 1080000"/>
                <a:gd name="connsiteX3" fmla="*/ 30859 w 872778"/>
                <a:gd name="connsiteY3" fmla="*/ 987777 h 1080000"/>
                <a:gd name="connsiteX4" fmla="*/ 0 w 872778"/>
                <a:gd name="connsiteY4" fmla="*/ 962316 h 1080000"/>
                <a:gd name="connsiteX5" fmla="*/ 49060 w 872778"/>
                <a:gd name="connsiteY5" fmla="*/ 921838 h 1080000"/>
                <a:gd name="connsiteX6" fmla="*/ 207222 w 872778"/>
                <a:gd name="connsiteY6" fmla="*/ 540000 h 1080000"/>
                <a:gd name="connsiteX7" fmla="*/ 49060 w 872778"/>
                <a:gd name="connsiteY7" fmla="*/ 158162 h 1080000"/>
                <a:gd name="connsiteX8" fmla="*/ 0 w 872778"/>
                <a:gd name="connsiteY8" fmla="*/ 117684 h 1080000"/>
                <a:gd name="connsiteX9" fmla="*/ 30859 w 872778"/>
                <a:gd name="connsiteY9" fmla="*/ 92223 h 1080000"/>
                <a:gd name="connsiteX10" fmla="*/ 332778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332778" y="0"/>
                  </a:moveTo>
                  <a:cubicBezTo>
                    <a:pt x="631012" y="0"/>
                    <a:pt x="872778" y="241766"/>
                    <a:pt x="872778" y="540000"/>
                  </a:cubicBezTo>
                  <a:cubicBezTo>
                    <a:pt x="872778" y="838234"/>
                    <a:pt x="631012" y="1080000"/>
                    <a:pt x="332778" y="1080000"/>
                  </a:cubicBezTo>
                  <a:cubicBezTo>
                    <a:pt x="220940" y="1080000"/>
                    <a:pt x="117043" y="1046002"/>
                    <a:pt x="30859" y="987777"/>
                  </a:cubicBezTo>
                  <a:lnTo>
                    <a:pt x="0" y="962316"/>
                  </a:lnTo>
                  <a:lnTo>
                    <a:pt x="49060" y="921838"/>
                  </a:lnTo>
                  <a:cubicBezTo>
                    <a:pt x="146781" y="824117"/>
                    <a:pt x="207222" y="689117"/>
                    <a:pt x="207222" y="540000"/>
                  </a:cubicBezTo>
                  <a:cubicBezTo>
                    <a:pt x="207222" y="390883"/>
                    <a:pt x="146781" y="255883"/>
                    <a:pt x="49060" y="158162"/>
                  </a:cubicBezTo>
                  <a:lnTo>
                    <a:pt x="0" y="117684"/>
                  </a:lnTo>
                  <a:lnTo>
                    <a:pt x="30859" y="92223"/>
                  </a:lnTo>
                  <a:cubicBezTo>
                    <a:pt x="117043" y="33999"/>
                    <a:pt x="220940" y="0"/>
                    <a:pt x="3327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305300" y="1719263"/>
            <a:ext cx="754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rgbClr val="12A0B4"/>
                </a:solidFill>
                <a:latin typeface="+mn-ea"/>
                <a:ea typeface="+mn-ea"/>
              </a:rPr>
              <a:t>OR</a:t>
            </a:r>
            <a:endParaRPr lang="ko-KR" altLang="en-US" b="1" dirty="0">
              <a:solidFill>
                <a:srgbClr val="12A0B4"/>
              </a:solidFill>
              <a:latin typeface="+mn-ea"/>
              <a:ea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18325" y="1719263"/>
            <a:ext cx="755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rgbClr val="12A0B4"/>
                </a:solidFill>
                <a:latin typeface="+mn-ea"/>
                <a:ea typeface="+mn-ea"/>
              </a:rPr>
              <a:t>NOT</a:t>
            </a:r>
            <a:endParaRPr lang="ko-KR" altLang="en-US" b="1" dirty="0">
              <a:solidFill>
                <a:srgbClr val="12A0B4"/>
              </a:solidFill>
              <a:latin typeface="+mn-ea"/>
              <a:ea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65238" y="3349625"/>
            <a:ext cx="1720850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altLang="ko-KR" sz="1500" b="1" i="1" u="sng" dirty="0">
                <a:solidFill>
                  <a:srgbClr val="0070C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and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13163" y="3349625"/>
            <a:ext cx="1936750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altLang="ko-KR" sz="1500" b="1" i="1" u="sng" dirty="0">
                <a:solidFill>
                  <a:srgbClr val="0070C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or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300788" y="3349625"/>
            <a:ext cx="194151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television </a:t>
            </a:r>
            <a:r>
              <a:rPr lang="en-US" altLang="ko-KR" sz="14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cable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06388" y="1296988"/>
            <a:ext cx="4537075" cy="306387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불리언 연산자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(</a:t>
            </a:r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Boolean Operators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를 활용한 기본 검색</a:t>
            </a:r>
            <a:endParaRPr lang="ko-KR" altLang="en-US" sz="14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17625" y="2581275"/>
            <a:ext cx="525463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52675" y="2581275"/>
            <a:ext cx="625475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ko-KR" altLang="en-US" sz="100" dirty="0"/>
          </a:p>
        </p:txBody>
      </p:sp>
      <p:sp>
        <p:nvSpPr>
          <p:cNvPr id="8" name="직사각형 7"/>
          <p:cNvSpPr/>
          <p:nvPr/>
        </p:nvSpPr>
        <p:spPr>
          <a:xfrm>
            <a:off x="3884613" y="2581275"/>
            <a:ext cx="6238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endParaRPr lang="ko-KR" altLang="en-US" sz="1000" dirty="0"/>
          </a:p>
        </p:txBody>
      </p:sp>
      <p:sp>
        <p:nvSpPr>
          <p:cNvPr id="9" name="직사각형 8"/>
          <p:cNvSpPr/>
          <p:nvPr/>
        </p:nvSpPr>
        <p:spPr>
          <a:xfrm>
            <a:off x="4822825" y="2581275"/>
            <a:ext cx="7874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ko-KR" altLang="en-US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6383338" y="2589213"/>
            <a:ext cx="715962" cy="230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television</a:t>
            </a:r>
            <a:endParaRPr lang="ko-KR" altLang="en-US" sz="900" dirty="0"/>
          </a:p>
        </p:txBody>
      </p:sp>
      <p:sp>
        <p:nvSpPr>
          <p:cNvPr id="17" name="직사각형 16"/>
          <p:cNvSpPr/>
          <p:nvPr/>
        </p:nvSpPr>
        <p:spPr>
          <a:xfrm>
            <a:off x="7456488" y="2581275"/>
            <a:ext cx="511175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endParaRPr lang="ko-KR" altLang="en-US" sz="1000" dirty="0"/>
          </a:p>
        </p:txBody>
      </p:sp>
      <p:sp>
        <p:nvSpPr>
          <p:cNvPr id="49" name="직사각형 48"/>
          <p:cNvSpPr/>
          <p:nvPr/>
        </p:nvSpPr>
        <p:spPr>
          <a:xfrm>
            <a:off x="306388" y="4773613"/>
            <a:ext cx="5529262" cy="307975"/>
          </a:xfrm>
          <a:prstGeom prst="rect">
            <a:avLst/>
          </a:prstGeom>
          <a:solidFill>
            <a:srgbClr val="12A0B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불리언 연산자</a:t>
            </a: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(</a:t>
            </a:r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Boolean Operators</a:t>
            </a: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) + </a:t>
            </a:r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괄호를 이용한 키워드 그룹화</a:t>
            </a:r>
            <a:endParaRPr lang="ko-KR" altLang="en-US" sz="140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655" name="그룹 20"/>
          <p:cNvGrpSpPr>
            <a:grpSpLocks/>
          </p:cNvGrpSpPr>
          <p:nvPr/>
        </p:nvGrpSpPr>
        <p:grpSpPr bwMode="auto">
          <a:xfrm>
            <a:off x="471488" y="5192713"/>
            <a:ext cx="1360487" cy="1243012"/>
            <a:chOff x="471097" y="5087131"/>
            <a:chExt cx="1361392" cy="1242232"/>
          </a:xfrm>
        </p:grpSpPr>
        <p:sp>
          <p:nvSpPr>
            <p:cNvPr id="131" name="자유형 130"/>
            <p:cNvSpPr/>
            <p:nvPr/>
          </p:nvSpPr>
          <p:spPr>
            <a:xfrm>
              <a:off x="988966" y="5185494"/>
              <a:ext cx="274820" cy="376001"/>
            </a:xfrm>
            <a:custGeom>
              <a:avLst/>
              <a:gdLst>
                <a:gd name="connsiteX0" fmla="*/ 137217 w 274434"/>
                <a:gd name="connsiteY0" fmla="*/ 0 h 375886"/>
                <a:gd name="connsiteX1" fmla="*/ 158448 w 274434"/>
                <a:gd name="connsiteY1" fmla="*/ 17517 h 375886"/>
                <a:gd name="connsiteX2" fmla="*/ 274434 w 274434"/>
                <a:gd name="connsiteY2" fmla="*/ 297531 h 375886"/>
                <a:gd name="connsiteX3" fmla="*/ 266536 w 274434"/>
                <a:gd name="connsiteY3" fmla="*/ 375886 h 375886"/>
                <a:gd name="connsiteX4" fmla="*/ 214743 w 274434"/>
                <a:gd name="connsiteY4" fmla="*/ 359808 h 375886"/>
                <a:gd name="connsiteX5" fmla="*/ 134935 w 274434"/>
                <a:gd name="connsiteY5" fmla="*/ 351763 h 375886"/>
                <a:gd name="connsiteX6" fmla="*/ 55127 w 274434"/>
                <a:gd name="connsiteY6" fmla="*/ 359808 h 375886"/>
                <a:gd name="connsiteX7" fmla="*/ 7760 w 274434"/>
                <a:gd name="connsiteY7" fmla="*/ 374512 h 375886"/>
                <a:gd name="connsiteX8" fmla="*/ 0 w 274434"/>
                <a:gd name="connsiteY8" fmla="*/ 297531 h 375886"/>
                <a:gd name="connsiteX9" fmla="*/ 115986 w 274434"/>
                <a:gd name="connsiteY9" fmla="*/ 17517 h 375886"/>
                <a:gd name="connsiteX10" fmla="*/ 137217 w 274434"/>
                <a:gd name="connsiteY10" fmla="*/ 0 h 37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434" h="375886">
                  <a:moveTo>
                    <a:pt x="137217" y="0"/>
                  </a:moveTo>
                  <a:lnTo>
                    <a:pt x="158448" y="17517"/>
                  </a:lnTo>
                  <a:cubicBezTo>
                    <a:pt x="230110" y="89179"/>
                    <a:pt x="274434" y="188179"/>
                    <a:pt x="274434" y="297531"/>
                  </a:cubicBezTo>
                  <a:lnTo>
                    <a:pt x="266536" y="375886"/>
                  </a:lnTo>
                  <a:lnTo>
                    <a:pt x="214743" y="359808"/>
                  </a:lnTo>
                  <a:cubicBezTo>
                    <a:pt x="188964" y="354533"/>
                    <a:pt x="162273" y="351763"/>
                    <a:pt x="134935" y="351763"/>
                  </a:cubicBezTo>
                  <a:cubicBezTo>
                    <a:pt x="107597" y="351763"/>
                    <a:pt x="80906" y="354533"/>
                    <a:pt x="55127" y="359808"/>
                  </a:cubicBezTo>
                  <a:lnTo>
                    <a:pt x="7760" y="374512"/>
                  </a:lnTo>
                  <a:lnTo>
                    <a:pt x="0" y="297531"/>
                  </a:lnTo>
                  <a:cubicBezTo>
                    <a:pt x="0" y="188179"/>
                    <a:pt x="44324" y="89179"/>
                    <a:pt x="115986" y="17517"/>
                  </a:cubicBezTo>
                  <a:lnTo>
                    <a:pt x="13721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30" name="자유형 129"/>
            <p:cNvSpPr/>
            <p:nvPr/>
          </p:nvSpPr>
          <p:spPr>
            <a:xfrm>
              <a:off x="734797" y="5559909"/>
              <a:ext cx="390785" cy="318887"/>
            </a:xfrm>
            <a:custGeom>
              <a:avLst/>
              <a:gdLst>
                <a:gd name="connsiteX0" fmla="*/ 260926 w 390383"/>
                <a:gd name="connsiteY0" fmla="*/ 0 h 319019"/>
                <a:gd name="connsiteX1" fmla="*/ 261211 w 390383"/>
                <a:gd name="connsiteY1" fmla="*/ 2827 h 319019"/>
                <a:gd name="connsiteX2" fmla="*/ 369152 w 390383"/>
                <a:gd name="connsiteY2" fmla="*/ 203033 h 319019"/>
                <a:gd name="connsiteX3" fmla="*/ 390383 w 390383"/>
                <a:gd name="connsiteY3" fmla="*/ 220550 h 319019"/>
                <a:gd name="connsiteX4" fmla="*/ 353007 w 390383"/>
                <a:gd name="connsiteY4" fmla="*/ 251388 h 319019"/>
                <a:gd name="connsiteX5" fmla="*/ 131600 w 390383"/>
                <a:gd name="connsiteY5" fmla="*/ 319019 h 319019"/>
                <a:gd name="connsiteX6" fmla="*/ 51792 w 390383"/>
                <a:gd name="connsiteY6" fmla="*/ 310974 h 319019"/>
                <a:gd name="connsiteX7" fmla="*/ 0 w 390383"/>
                <a:gd name="connsiteY7" fmla="*/ 294896 h 319019"/>
                <a:gd name="connsiteX8" fmla="*/ 146 w 390383"/>
                <a:gd name="connsiteY8" fmla="*/ 293443 h 319019"/>
                <a:gd name="connsiteX9" fmla="*/ 233960 w 390383"/>
                <a:gd name="connsiteY9" fmla="*/ 8371 h 319019"/>
                <a:gd name="connsiteX10" fmla="*/ 260926 w 390383"/>
                <a:gd name="connsiteY10" fmla="*/ 0 h 31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383" h="319019">
                  <a:moveTo>
                    <a:pt x="260926" y="0"/>
                  </a:moveTo>
                  <a:lnTo>
                    <a:pt x="261211" y="2827"/>
                  </a:lnTo>
                  <a:cubicBezTo>
                    <a:pt x="277037" y="80163"/>
                    <a:pt x="315405" y="149287"/>
                    <a:pt x="369152" y="203033"/>
                  </a:cubicBezTo>
                  <a:lnTo>
                    <a:pt x="390383" y="220550"/>
                  </a:lnTo>
                  <a:lnTo>
                    <a:pt x="353007" y="251388"/>
                  </a:lnTo>
                  <a:cubicBezTo>
                    <a:pt x="289806" y="294087"/>
                    <a:pt x="213615" y="319019"/>
                    <a:pt x="131600" y="319019"/>
                  </a:cubicBezTo>
                  <a:cubicBezTo>
                    <a:pt x="104262" y="319019"/>
                    <a:pt x="77571" y="316249"/>
                    <a:pt x="51792" y="310974"/>
                  </a:cubicBezTo>
                  <a:lnTo>
                    <a:pt x="0" y="294896"/>
                  </a:lnTo>
                  <a:lnTo>
                    <a:pt x="146" y="293443"/>
                  </a:lnTo>
                  <a:cubicBezTo>
                    <a:pt x="26522" y="164550"/>
                    <a:pt x="115518" y="58468"/>
                    <a:pt x="233960" y="8371"/>
                  </a:cubicBezTo>
                  <a:lnTo>
                    <a:pt x="260926" y="0"/>
                  </a:lnTo>
                  <a:close/>
                </a:path>
              </a:pathLst>
            </a:custGeom>
            <a:solidFill>
              <a:srgbClr val="12A0B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29" name="자유형 128"/>
            <p:cNvSpPr/>
            <p:nvPr/>
          </p:nvSpPr>
          <p:spPr>
            <a:xfrm>
              <a:off x="1125582" y="5561495"/>
              <a:ext cx="386019" cy="317301"/>
            </a:xfrm>
            <a:custGeom>
              <a:avLst/>
              <a:gdLst>
                <a:gd name="connsiteX0" fmla="*/ 129319 w 385958"/>
                <a:gd name="connsiteY0" fmla="*/ 0 h 317645"/>
                <a:gd name="connsiteX1" fmla="*/ 151859 w 385958"/>
                <a:gd name="connsiteY1" fmla="*/ 6997 h 317645"/>
                <a:gd name="connsiteX2" fmla="*/ 385673 w 385958"/>
                <a:gd name="connsiteY2" fmla="*/ 292069 h 317645"/>
                <a:gd name="connsiteX3" fmla="*/ 385958 w 385958"/>
                <a:gd name="connsiteY3" fmla="*/ 294896 h 317645"/>
                <a:gd name="connsiteX4" fmla="*/ 338591 w 385958"/>
                <a:gd name="connsiteY4" fmla="*/ 309600 h 317645"/>
                <a:gd name="connsiteX5" fmla="*/ 258783 w 385958"/>
                <a:gd name="connsiteY5" fmla="*/ 317645 h 317645"/>
                <a:gd name="connsiteX6" fmla="*/ 37376 w 385958"/>
                <a:gd name="connsiteY6" fmla="*/ 250014 h 317645"/>
                <a:gd name="connsiteX7" fmla="*/ 0 w 385958"/>
                <a:gd name="connsiteY7" fmla="*/ 219176 h 317645"/>
                <a:gd name="connsiteX8" fmla="*/ 21231 w 385958"/>
                <a:gd name="connsiteY8" fmla="*/ 201659 h 317645"/>
                <a:gd name="connsiteX9" fmla="*/ 129172 w 385958"/>
                <a:gd name="connsiteY9" fmla="*/ 1453 h 317645"/>
                <a:gd name="connsiteX10" fmla="*/ 129319 w 385958"/>
                <a:gd name="connsiteY10" fmla="*/ 0 h 31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958" h="317645">
                  <a:moveTo>
                    <a:pt x="129319" y="0"/>
                  </a:moveTo>
                  <a:lnTo>
                    <a:pt x="151859" y="6997"/>
                  </a:lnTo>
                  <a:cubicBezTo>
                    <a:pt x="270301" y="57094"/>
                    <a:pt x="359297" y="163176"/>
                    <a:pt x="385673" y="292069"/>
                  </a:cubicBezTo>
                  <a:lnTo>
                    <a:pt x="385958" y="294896"/>
                  </a:lnTo>
                  <a:lnTo>
                    <a:pt x="338591" y="309600"/>
                  </a:lnTo>
                  <a:cubicBezTo>
                    <a:pt x="312812" y="314875"/>
                    <a:pt x="286121" y="317645"/>
                    <a:pt x="258783" y="317645"/>
                  </a:cubicBezTo>
                  <a:cubicBezTo>
                    <a:pt x="176769" y="317645"/>
                    <a:pt x="100578" y="292713"/>
                    <a:pt x="37376" y="250014"/>
                  </a:cubicBezTo>
                  <a:lnTo>
                    <a:pt x="0" y="219176"/>
                  </a:lnTo>
                  <a:lnTo>
                    <a:pt x="21231" y="201659"/>
                  </a:lnTo>
                  <a:cubicBezTo>
                    <a:pt x="74978" y="147913"/>
                    <a:pt x="113347" y="78789"/>
                    <a:pt x="129172" y="1453"/>
                  </a:cubicBezTo>
                  <a:lnTo>
                    <a:pt x="129319" y="0"/>
                  </a:lnTo>
                  <a:close/>
                </a:path>
              </a:pathLst>
            </a:custGeom>
            <a:solidFill>
              <a:srgbClr val="12A0B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28" name="자유형 127"/>
            <p:cNvSpPr/>
            <p:nvPr/>
          </p:nvSpPr>
          <p:spPr>
            <a:xfrm>
              <a:off x="471097" y="5087131"/>
              <a:ext cx="654485" cy="767868"/>
            </a:xfrm>
            <a:custGeom>
              <a:avLst/>
              <a:gdLst>
                <a:gd name="connsiteX0" fmla="*/ 396000 w 654783"/>
                <a:gd name="connsiteY0" fmla="*/ 0 h 767877"/>
                <a:gd name="connsiteX1" fmla="*/ 617407 w 654783"/>
                <a:gd name="connsiteY1" fmla="*/ 67631 h 767877"/>
                <a:gd name="connsiteX2" fmla="*/ 654783 w 654783"/>
                <a:gd name="connsiteY2" fmla="*/ 98469 h 767877"/>
                <a:gd name="connsiteX3" fmla="*/ 633552 w 654783"/>
                <a:gd name="connsiteY3" fmla="*/ 115986 h 767877"/>
                <a:gd name="connsiteX4" fmla="*/ 517566 w 654783"/>
                <a:gd name="connsiteY4" fmla="*/ 396000 h 767877"/>
                <a:gd name="connsiteX5" fmla="*/ 525326 w 654783"/>
                <a:gd name="connsiteY5" fmla="*/ 472981 h 767877"/>
                <a:gd name="connsiteX6" fmla="*/ 498360 w 654783"/>
                <a:gd name="connsiteY6" fmla="*/ 481352 h 767877"/>
                <a:gd name="connsiteX7" fmla="*/ 264546 w 654783"/>
                <a:gd name="connsiteY7" fmla="*/ 766424 h 767877"/>
                <a:gd name="connsiteX8" fmla="*/ 264400 w 654783"/>
                <a:gd name="connsiteY8" fmla="*/ 767877 h 767877"/>
                <a:gd name="connsiteX9" fmla="*/ 241859 w 654783"/>
                <a:gd name="connsiteY9" fmla="*/ 760880 h 767877"/>
                <a:gd name="connsiteX10" fmla="*/ 0 w 654783"/>
                <a:gd name="connsiteY10" fmla="*/ 396000 h 767877"/>
                <a:gd name="connsiteX11" fmla="*/ 396000 w 654783"/>
                <a:gd name="connsiteY11" fmla="*/ 0 h 76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783" h="767877">
                  <a:moveTo>
                    <a:pt x="396000" y="0"/>
                  </a:moveTo>
                  <a:cubicBezTo>
                    <a:pt x="478015" y="0"/>
                    <a:pt x="554206" y="24932"/>
                    <a:pt x="617407" y="67631"/>
                  </a:cubicBezTo>
                  <a:lnTo>
                    <a:pt x="654783" y="98469"/>
                  </a:lnTo>
                  <a:lnTo>
                    <a:pt x="633552" y="115986"/>
                  </a:lnTo>
                  <a:cubicBezTo>
                    <a:pt x="561890" y="187648"/>
                    <a:pt x="517566" y="286648"/>
                    <a:pt x="517566" y="396000"/>
                  </a:cubicBezTo>
                  <a:lnTo>
                    <a:pt x="525326" y="472981"/>
                  </a:lnTo>
                  <a:lnTo>
                    <a:pt x="498360" y="481352"/>
                  </a:lnTo>
                  <a:cubicBezTo>
                    <a:pt x="379918" y="531449"/>
                    <a:pt x="290922" y="637531"/>
                    <a:pt x="264546" y="766424"/>
                  </a:cubicBezTo>
                  <a:lnTo>
                    <a:pt x="264400" y="767877"/>
                  </a:lnTo>
                  <a:lnTo>
                    <a:pt x="241859" y="760880"/>
                  </a:lnTo>
                  <a:cubicBezTo>
                    <a:pt x="99729" y="700765"/>
                    <a:pt x="0" y="560029"/>
                    <a:pt x="0" y="396000"/>
                  </a:cubicBezTo>
                  <a:cubicBezTo>
                    <a:pt x="0" y="177295"/>
                    <a:pt x="177295" y="0"/>
                    <a:pt x="396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27" name="자유형 126"/>
            <p:cNvSpPr/>
            <p:nvPr/>
          </p:nvSpPr>
          <p:spPr>
            <a:xfrm>
              <a:off x="1125582" y="5087131"/>
              <a:ext cx="654485" cy="769454"/>
            </a:xfrm>
            <a:custGeom>
              <a:avLst/>
              <a:gdLst>
                <a:gd name="connsiteX0" fmla="*/ 258783 w 654783"/>
                <a:gd name="connsiteY0" fmla="*/ 0 h 769251"/>
                <a:gd name="connsiteX1" fmla="*/ 654783 w 654783"/>
                <a:gd name="connsiteY1" fmla="*/ 396000 h 769251"/>
                <a:gd name="connsiteX2" fmla="*/ 412924 w 654783"/>
                <a:gd name="connsiteY2" fmla="*/ 760880 h 769251"/>
                <a:gd name="connsiteX3" fmla="*/ 385958 w 654783"/>
                <a:gd name="connsiteY3" fmla="*/ 769251 h 769251"/>
                <a:gd name="connsiteX4" fmla="*/ 385673 w 654783"/>
                <a:gd name="connsiteY4" fmla="*/ 766424 h 769251"/>
                <a:gd name="connsiteX5" fmla="*/ 151859 w 654783"/>
                <a:gd name="connsiteY5" fmla="*/ 481352 h 769251"/>
                <a:gd name="connsiteX6" fmla="*/ 129319 w 654783"/>
                <a:gd name="connsiteY6" fmla="*/ 474355 h 769251"/>
                <a:gd name="connsiteX7" fmla="*/ 137217 w 654783"/>
                <a:gd name="connsiteY7" fmla="*/ 396000 h 769251"/>
                <a:gd name="connsiteX8" fmla="*/ 21231 w 654783"/>
                <a:gd name="connsiteY8" fmla="*/ 115986 h 769251"/>
                <a:gd name="connsiteX9" fmla="*/ 0 w 654783"/>
                <a:gd name="connsiteY9" fmla="*/ 98469 h 769251"/>
                <a:gd name="connsiteX10" fmla="*/ 37376 w 654783"/>
                <a:gd name="connsiteY10" fmla="*/ 67631 h 769251"/>
                <a:gd name="connsiteX11" fmla="*/ 258783 w 654783"/>
                <a:gd name="connsiteY11" fmla="*/ 0 h 76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783" h="769251">
                  <a:moveTo>
                    <a:pt x="258783" y="0"/>
                  </a:moveTo>
                  <a:cubicBezTo>
                    <a:pt x="477488" y="0"/>
                    <a:pt x="654783" y="177295"/>
                    <a:pt x="654783" y="396000"/>
                  </a:cubicBezTo>
                  <a:cubicBezTo>
                    <a:pt x="654783" y="560029"/>
                    <a:pt x="555055" y="700765"/>
                    <a:pt x="412924" y="760880"/>
                  </a:cubicBezTo>
                  <a:lnTo>
                    <a:pt x="385958" y="769251"/>
                  </a:lnTo>
                  <a:lnTo>
                    <a:pt x="385673" y="766424"/>
                  </a:lnTo>
                  <a:cubicBezTo>
                    <a:pt x="359297" y="637531"/>
                    <a:pt x="270301" y="531449"/>
                    <a:pt x="151859" y="481352"/>
                  </a:cubicBezTo>
                  <a:lnTo>
                    <a:pt x="129319" y="474355"/>
                  </a:lnTo>
                  <a:lnTo>
                    <a:pt x="137217" y="396000"/>
                  </a:lnTo>
                  <a:cubicBezTo>
                    <a:pt x="137217" y="286648"/>
                    <a:pt x="92893" y="187648"/>
                    <a:pt x="21231" y="115986"/>
                  </a:cubicBezTo>
                  <a:lnTo>
                    <a:pt x="0" y="98469"/>
                  </a:lnTo>
                  <a:lnTo>
                    <a:pt x="37376" y="67631"/>
                  </a:lnTo>
                  <a:cubicBezTo>
                    <a:pt x="100578" y="24932"/>
                    <a:pt x="176769" y="0"/>
                    <a:pt x="2587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26" name="자유형 125"/>
            <p:cNvSpPr/>
            <p:nvPr/>
          </p:nvSpPr>
          <p:spPr>
            <a:xfrm>
              <a:off x="996909" y="5537698"/>
              <a:ext cx="258935" cy="242735"/>
            </a:xfrm>
            <a:custGeom>
              <a:avLst/>
              <a:gdLst>
                <a:gd name="connsiteX0" fmla="*/ 127175 w 258776"/>
                <a:gd name="connsiteY0" fmla="*/ 0 h 243299"/>
                <a:gd name="connsiteX1" fmla="*/ 206983 w 258776"/>
                <a:gd name="connsiteY1" fmla="*/ 8045 h 243299"/>
                <a:gd name="connsiteX2" fmla="*/ 258776 w 258776"/>
                <a:gd name="connsiteY2" fmla="*/ 24123 h 243299"/>
                <a:gd name="connsiteX3" fmla="*/ 258629 w 258776"/>
                <a:gd name="connsiteY3" fmla="*/ 25576 h 243299"/>
                <a:gd name="connsiteX4" fmla="*/ 150688 w 258776"/>
                <a:gd name="connsiteY4" fmla="*/ 225782 h 243299"/>
                <a:gd name="connsiteX5" fmla="*/ 129457 w 258776"/>
                <a:gd name="connsiteY5" fmla="*/ 243299 h 243299"/>
                <a:gd name="connsiteX6" fmla="*/ 108226 w 258776"/>
                <a:gd name="connsiteY6" fmla="*/ 225782 h 243299"/>
                <a:gd name="connsiteX7" fmla="*/ 285 w 258776"/>
                <a:gd name="connsiteY7" fmla="*/ 25576 h 243299"/>
                <a:gd name="connsiteX8" fmla="*/ 0 w 258776"/>
                <a:gd name="connsiteY8" fmla="*/ 22749 h 243299"/>
                <a:gd name="connsiteX9" fmla="*/ 47367 w 258776"/>
                <a:gd name="connsiteY9" fmla="*/ 8045 h 243299"/>
                <a:gd name="connsiteX10" fmla="*/ 127175 w 258776"/>
                <a:gd name="connsiteY10" fmla="*/ 0 h 24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776" h="243299">
                  <a:moveTo>
                    <a:pt x="127175" y="0"/>
                  </a:moveTo>
                  <a:cubicBezTo>
                    <a:pt x="154513" y="0"/>
                    <a:pt x="181204" y="2770"/>
                    <a:pt x="206983" y="8045"/>
                  </a:cubicBezTo>
                  <a:lnTo>
                    <a:pt x="258776" y="24123"/>
                  </a:lnTo>
                  <a:lnTo>
                    <a:pt x="258629" y="25576"/>
                  </a:lnTo>
                  <a:cubicBezTo>
                    <a:pt x="242804" y="102912"/>
                    <a:pt x="204435" y="172036"/>
                    <a:pt x="150688" y="225782"/>
                  </a:cubicBezTo>
                  <a:lnTo>
                    <a:pt x="129457" y="243299"/>
                  </a:lnTo>
                  <a:lnTo>
                    <a:pt x="108226" y="225782"/>
                  </a:lnTo>
                  <a:cubicBezTo>
                    <a:pt x="54479" y="172036"/>
                    <a:pt x="16111" y="102912"/>
                    <a:pt x="285" y="25576"/>
                  </a:cubicBezTo>
                  <a:lnTo>
                    <a:pt x="0" y="22749"/>
                  </a:lnTo>
                  <a:lnTo>
                    <a:pt x="47367" y="8045"/>
                  </a:lnTo>
                  <a:cubicBezTo>
                    <a:pt x="73146" y="2770"/>
                    <a:pt x="99837" y="0"/>
                    <a:pt x="127175" y="0"/>
                  </a:cubicBezTo>
                  <a:close/>
                </a:path>
              </a:pathLst>
            </a:custGeom>
            <a:solidFill>
              <a:srgbClr val="12A0B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25" name="자유형 124"/>
            <p:cNvSpPr/>
            <p:nvPr/>
          </p:nvSpPr>
          <p:spPr>
            <a:xfrm>
              <a:off x="726854" y="5780433"/>
              <a:ext cx="792690" cy="548930"/>
            </a:xfrm>
            <a:custGeom>
              <a:avLst/>
              <a:gdLst>
                <a:gd name="connsiteX0" fmla="*/ 398282 w 792000"/>
                <a:gd name="connsiteY0" fmla="*/ 0 h 548701"/>
                <a:gd name="connsiteX1" fmla="*/ 435658 w 792000"/>
                <a:gd name="connsiteY1" fmla="*/ 30838 h 548701"/>
                <a:gd name="connsiteX2" fmla="*/ 657065 w 792000"/>
                <a:gd name="connsiteY2" fmla="*/ 98469 h 548701"/>
                <a:gd name="connsiteX3" fmla="*/ 736873 w 792000"/>
                <a:gd name="connsiteY3" fmla="*/ 90424 h 548701"/>
                <a:gd name="connsiteX4" fmla="*/ 784240 w 792000"/>
                <a:gd name="connsiteY4" fmla="*/ 75720 h 548701"/>
                <a:gd name="connsiteX5" fmla="*/ 792000 w 792000"/>
                <a:gd name="connsiteY5" fmla="*/ 152701 h 548701"/>
                <a:gd name="connsiteX6" fmla="*/ 396000 w 792000"/>
                <a:gd name="connsiteY6" fmla="*/ 548701 h 548701"/>
                <a:gd name="connsiteX7" fmla="*/ 0 w 792000"/>
                <a:gd name="connsiteY7" fmla="*/ 152701 h 548701"/>
                <a:gd name="connsiteX8" fmla="*/ 7899 w 792000"/>
                <a:gd name="connsiteY8" fmla="*/ 74346 h 548701"/>
                <a:gd name="connsiteX9" fmla="*/ 59691 w 792000"/>
                <a:gd name="connsiteY9" fmla="*/ 90424 h 548701"/>
                <a:gd name="connsiteX10" fmla="*/ 139499 w 792000"/>
                <a:gd name="connsiteY10" fmla="*/ 98469 h 548701"/>
                <a:gd name="connsiteX11" fmla="*/ 360906 w 792000"/>
                <a:gd name="connsiteY11" fmla="*/ 30838 h 548701"/>
                <a:gd name="connsiteX12" fmla="*/ 398282 w 792000"/>
                <a:gd name="connsiteY12" fmla="*/ 0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00" h="548701">
                  <a:moveTo>
                    <a:pt x="398282" y="0"/>
                  </a:moveTo>
                  <a:lnTo>
                    <a:pt x="435658" y="30838"/>
                  </a:lnTo>
                  <a:cubicBezTo>
                    <a:pt x="498860" y="73537"/>
                    <a:pt x="575051" y="98469"/>
                    <a:pt x="657065" y="98469"/>
                  </a:cubicBezTo>
                  <a:cubicBezTo>
                    <a:pt x="684403" y="98469"/>
                    <a:pt x="711094" y="95699"/>
                    <a:pt x="736873" y="90424"/>
                  </a:cubicBezTo>
                  <a:lnTo>
                    <a:pt x="784240" y="75720"/>
                  </a:lnTo>
                  <a:lnTo>
                    <a:pt x="792000" y="152701"/>
                  </a:lnTo>
                  <a:cubicBezTo>
                    <a:pt x="792000" y="371406"/>
                    <a:pt x="614705" y="548701"/>
                    <a:pt x="396000" y="548701"/>
                  </a:cubicBezTo>
                  <a:cubicBezTo>
                    <a:pt x="177295" y="548701"/>
                    <a:pt x="0" y="371406"/>
                    <a:pt x="0" y="152701"/>
                  </a:cubicBezTo>
                  <a:lnTo>
                    <a:pt x="7899" y="74346"/>
                  </a:lnTo>
                  <a:lnTo>
                    <a:pt x="59691" y="90424"/>
                  </a:lnTo>
                  <a:cubicBezTo>
                    <a:pt x="85470" y="95699"/>
                    <a:pt x="112161" y="98469"/>
                    <a:pt x="139499" y="98469"/>
                  </a:cubicBezTo>
                  <a:cubicBezTo>
                    <a:pt x="221514" y="98469"/>
                    <a:pt x="297705" y="73537"/>
                    <a:pt x="360906" y="30838"/>
                  </a:cubicBezTo>
                  <a:lnTo>
                    <a:pt x="39828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903184" y="5937497"/>
              <a:ext cx="492452" cy="230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travel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1249489" y="5301309"/>
              <a:ext cx="583000" cy="231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526696" y="5299723"/>
              <a:ext cx="427322" cy="231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Asia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5" name="직사각형 134"/>
          <p:cNvSpPr/>
          <p:nvPr/>
        </p:nvSpPr>
        <p:spPr>
          <a:xfrm>
            <a:off x="2074863" y="5237163"/>
            <a:ext cx="2484437" cy="32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</a:t>
            </a:r>
            <a:r>
              <a:rPr lang="en-US" altLang="ko-KR" sz="1500" b="1" i="1" u="sng" dirty="0">
                <a:solidFill>
                  <a:srgbClr val="0070C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or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r>
              <a:rPr lang="en-US" altLang="ko-K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i="1" u="sng" dirty="0">
                <a:solidFill>
                  <a:srgbClr val="0070C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and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travel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flipH="1">
            <a:off x="1447800" y="5537200"/>
            <a:ext cx="612775" cy="2873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673" name="직사각형 28672"/>
          <p:cNvSpPr/>
          <p:nvPr/>
        </p:nvSpPr>
        <p:spPr>
          <a:xfrm>
            <a:off x="2106613" y="5610225"/>
            <a:ext cx="6845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>
                <a:solidFill>
                  <a:srgbClr val="404040"/>
                </a:solidFill>
                <a:latin typeface="+mn-ea"/>
                <a:ea typeface="+mn-ea"/>
              </a:rPr>
              <a:t>보다 정확하고 구체적인 불리언 연산자 조합을 위해 </a:t>
            </a:r>
            <a:r>
              <a:rPr lang="ko-KR" altLang="en-US" sz="1200" b="1" dirty="0">
                <a:solidFill>
                  <a:srgbClr val="0070C0"/>
                </a:solidFill>
                <a:latin typeface="+mn-ea"/>
                <a:ea typeface="+mn-ea"/>
              </a:rPr>
              <a:t>괄호</a:t>
            </a:r>
            <a:r>
              <a:rPr lang="en-US" altLang="ko-KR" sz="1200" b="1" dirty="0">
                <a:solidFill>
                  <a:srgbClr val="0070C0"/>
                </a:solidFill>
                <a:latin typeface="+mn-ea"/>
                <a:ea typeface="+mn-ea"/>
              </a:rPr>
              <a:t>(    )</a:t>
            </a:r>
            <a:r>
              <a:rPr lang="ko-KR" altLang="en-US" sz="1200" dirty="0">
                <a:solidFill>
                  <a:srgbClr val="404040"/>
                </a:solidFill>
                <a:latin typeface="+mn-ea"/>
                <a:ea typeface="+mn-ea"/>
              </a:rPr>
              <a:t>를 이용하여 여러 키워드 그룹화 가능 </a:t>
            </a:r>
            <a:r>
              <a:rPr lang="en-US" altLang="ko-KR" sz="1200" dirty="0">
                <a:solidFill>
                  <a:srgbClr val="404040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rgbClr val="404040"/>
                </a:solidFill>
                <a:latin typeface="+mn-ea"/>
                <a:ea typeface="+mn-ea"/>
              </a:rPr>
              <a:t>검색 식 구체화</a:t>
            </a:r>
            <a:r>
              <a:rPr lang="en-US" altLang="ko-KR" sz="1200" dirty="0">
                <a:solidFill>
                  <a:srgbClr val="404040"/>
                </a:solidFill>
                <a:latin typeface="+mn-ea"/>
                <a:ea typeface="+mn-ea"/>
              </a:rPr>
              <a:t>)</a:t>
            </a:r>
            <a:endParaRPr lang="ko-KR" altLang="en-US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8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17264"/>
          <a:stretch/>
        </p:blipFill>
        <p:spPr>
          <a:xfrm>
            <a:off x="342900" y="1108075"/>
            <a:ext cx="8372475" cy="34877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1288" y="200025"/>
            <a:ext cx="647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2.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고급 검색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효율적인 검색 도구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597025" y="2528888"/>
            <a:ext cx="536575" cy="201612"/>
          </a:xfrm>
          <a:prstGeom prst="rect">
            <a:avLst/>
          </a:prstGeom>
          <a:noFill/>
          <a:ln w="19050">
            <a:solidFill>
              <a:srgbClr val="F8A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grpSp>
        <p:nvGrpSpPr>
          <p:cNvPr id="29710" name="그룹 3"/>
          <p:cNvGrpSpPr>
            <a:grpSpLocks/>
          </p:cNvGrpSpPr>
          <p:nvPr/>
        </p:nvGrpSpPr>
        <p:grpSpPr bwMode="auto">
          <a:xfrm>
            <a:off x="439738" y="5203825"/>
            <a:ext cx="8847137" cy="1192213"/>
            <a:chOff x="391598" y="5016021"/>
            <a:chExt cx="8847137" cy="1192634"/>
          </a:xfrm>
        </p:grpSpPr>
        <p:sp>
          <p:nvSpPr>
            <p:cNvPr id="29716" name="Text Box 8"/>
            <p:cNvSpPr txBox="1">
              <a:spLocks noChangeArrowheads="1"/>
            </p:cNvSpPr>
            <p:nvPr/>
          </p:nvSpPr>
          <p:spPr bwMode="auto">
            <a:xfrm>
              <a:off x="391598" y="5016021"/>
              <a:ext cx="8847137" cy="119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indent="-3429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lvl="1" eaLnBrk="1" latinLnBrk="0" hangingPunct="1">
                <a:spcBef>
                  <a:spcPct val="50000"/>
                </a:spcBef>
                <a:buClr>
                  <a:srgbClr val="C0504D"/>
                </a:buClr>
                <a:buSzPct val="70000"/>
                <a:buFont typeface="Wingdings" panose="05000000000000000000" pitchFamily="2" charset="2"/>
                <a:buNone/>
              </a:pP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•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 키워드 입력 후 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“</a:t>
              </a:r>
              <a:r>
                <a:rPr kumimoji="0" lang="ko-KR" altLang="en-US" sz="1300" b="1" u="sng">
                  <a:solidFill>
                    <a:srgbClr val="404040"/>
                  </a:solidFill>
                  <a:latin typeface="Calibri" panose="020F0502020204030204" pitchFamily="34" charset="0"/>
                </a:rPr>
                <a:t>필드 선택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” 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메뉴에서 검색대상 필드를 선택합니다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. (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각 검색식을  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AND/ OR / NOT 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조합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)</a:t>
              </a:r>
            </a:p>
            <a:p>
              <a:pPr lvl="1" eaLnBrk="1" latinLnBrk="0" hangingPunct="1">
                <a:spcBef>
                  <a:spcPct val="50000"/>
                </a:spcBef>
                <a:buClr>
                  <a:srgbClr val="C0504D"/>
                </a:buClr>
                <a:buSzPct val="70000"/>
                <a:buFont typeface="Wingdings" panose="05000000000000000000" pitchFamily="2" charset="2"/>
                <a:buNone/>
              </a:pP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   (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미 선택 시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, 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기본검색필드 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(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기사명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/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저자명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/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저널명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/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주제어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/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키워드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/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초록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)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에서 검색 실행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) </a:t>
              </a:r>
            </a:p>
            <a:p>
              <a:pPr lvl="1" eaLnBrk="1" latinLnBrk="0" hangingPunct="1">
                <a:spcBef>
                  <a:spcPct val="50000"/>
                </a:spcBef>
                <a:buClr>
                  <a:srgbClr val="C0504D"/>
                </a:buClr>
                <a:buSzPct val="70000"/>
                <a:buFont typeface="Wingdings" panose="05000000000000000000" pitchFamily="2" charset="2"/>
                <a:buNone/>
              </a:pP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•         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버튼 클릭 시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, 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검색어 입력 창 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/ 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필드 선택 창을 추가할 수 있습니다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. </a:t>
              </a:r>
            </a:p>
            <a:p>
              <a:pPr lvl="1" eaLnBrk="1" latinLnBrk="0" hangingPunct="1">
                <a:spcBef>
                  <a:spcPct val="50000"/>
                </a:spcBef>
                <a:buClr>
                  <a:srgbClr val="C0504D"/>
                </a:buClr>
                <a:buSzPct val="70000"/>
                <a:buFont typeface="Wingdings" panose="05000000000000000000" pitchFamily="2" charset="2"/>
                <a:buNone/>
              </a:pP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•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 검색 제한자 및 확장자 선택 후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, Search </a:t>
              </a:r>
              <a:r>
                <a:rPr kumimoji="0" lang="ko-KR" altLang="en-US" sz="1300">
                  <a:solidFill>
                    <a:srgbClr val="404040"/>
                  </a:solidFill>
                  <a:latin typeface="Calibri" panose="020F0502020204030204" pitchFamily="34" charset="0"/>
                </a:rPr>
                <a:t>버튼을 클릭하여 검색을 수행합니다</a:t>
              </a:r>
              <a:r>
                <a:rPr kumimoji="0" lang="en-US" altLang="ko-KR" sz="1300">
                  <a:solidFill>
                    <a:srgbClr val="404040"/>
                  </a:solidFill>
                  <a:latin typeface="Calibri" panose="020F0502020204030204" pitchFamily="34" charset="0"/>
                </a:rPr>
                <a:t>. </a:t>
              </a:r>
            </a:p>
          </p:txBody>
        </p:sp>
        <p:pic>
          <p:nvPicPr>
            <p:cNvPr id="2971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88" y="5612144"/>
              <a:ext cx="3143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타원 26"/>
            <p:cNvSpPr/>
            <p:nvPr/>
          </p:nvSpPr>
          <p:spPr>
            <a:xfrm>
              <a:off x="477323" y="5070015"/>
              <a:ext cx="180975" cy="181039"/>
            </a:xfrm>
            <a:prstGeom prst="ellipse">
              <a:avLst/>
            </a:prstGeom>
            <a:solidFill>
              <a:srgbClr val="12A0B4"/>
            </a:solidFill>
            <a:ln>
              <a:solidFill>
                <a:srgbClr val="12A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100" b="1" dirty="0">
                  <a:solidFill>
                    <a:prstClr val="white"/>
                  </a:solidFill>
                </a:rPr>
                <a:t>1</a:t>
              </a:r>
              <a:endParaRPr lang="ko-KR" alt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477323" y="5968857"/>
              <a:ext cx="180975" cy="181039"/>
            </a:xfrm>
            <a:prstGeom prst="ellipse">
              <a:avLst/>
            </a:prstGeom>
            <a:solidFill>
              <a:srgbClr val="12A0B4"/>
            </a:solidFill>
            <a:ln>
              <a:solidFill>
                <a:srgbClr val="12A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100" b="1" dirty="0">
                  <a:solidFill>
                    <a:prstClr val="white"/>
                  </a:solidFill>
                </a:rPr>
                <a:t>3</a:t>
              </a:r>
              <a:endParaRPr lang="ko-KR" alt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477323" y="5668714"/>
              <a:ext cx="180975" cy="179450"/>
            </a:xfrm>
            <a:prstGeom prst="ellipse">
              <a:avLst/>
            </a:prstGeom>
            <a:solidFill>
              <a:srgbClr val="12A0B4"/>
            </a:solidFill>
            <a:ln>
              <a:solidFill>
                <a:srgbClr val="12A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100" b="1" dirty="0">
                  <a:solidFill>
                    <a:prstClr val="white"/>
                  </a:solidFill>
                </a:rPr>
                <a:t>2</a:t>
              </a:r>
              <a:endParaRPr lang="ko-KR" altLang="en-US" sz="11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타원 36"/>
          <p:cNvSpPr/>
          <p:nvPr/>
        </p:nvSpPr>
        <p:spPr>
          <a:xfrm>
            <a:off x="3563938" y="155733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516438" y="2065338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4697413" y="1457325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29714" name="직사각형 7"/>
          <p:cNvSpPr>
            <a:spLocks noChangeArrowheads="1"/>
          </p:cNvSpPr>
          <p:nvPr/>
        </p:nvSpPr>
        <p:spPr bwMode="auto">
          <a:xfrm>
            <a:off x="544513" y="608013"/>
            <a:ext cx="7373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※ 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기본 검색 창 하단 </a:t>
            </a: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– </a:t>
            </a:r>
            <a:r>
              <a:rPr kumimoji="0" lang="ko-KR" altLang="en-US" sz="1400" b="1">
                <a:solidFill>
                  <a:srgbClr val="F8A662"/>
                </a:solidFill>
                <a:latin typeface="Calibri" panose="020F0502020204030204" pitchFamily="34" charset="0"/>
              </a:rPr>
              <a:t>고급 검색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을 클릭</a:t>
            </a: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,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 다양한 고급 </a:t>
            </a:r>
            <a:r>
              <a:rPr kumimoji="0" lang="ko-KR" altLang="en-US" sz="1400" b="1">
                <a:solidFill>
                  <a:srgbClr val="404040"/>
                </a:solidFill>
                <a:latin typeface="Calibri" panose="020F0502020204030204" pitchFamily="34" charset="0"/>
              </a:rPr>
              <a:t>검색 옵션 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확인 가능</a:t>
            </a: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74650" y="4783138"/>
            <a:ext cx="2051050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고급 검색 창 활용 방법</a:t>
            </a:r>
            <a:endParaRPr lang="ko-KR" altLang="en-US" sz="14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677077" y="1419225"/>
            <a:ext cx="946298" cy="55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946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rcRect b="17496"/>
          <a:stretch/>
        </p:blipFill>
        <p:spPr>
          <a:xfrm>
            <a:off x="342900" y="1108075"/>
            <a:ext cx="8372475" cy="34782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0338" y="149225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2.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고급 검색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효율적인 검색 도구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" name="사각형 설명선 6"/>
          <p:cNvSpPr>
            <a:spLocks noChangeArrowheads="1"/>
          </p:cNvSpPr>
          <p:nvPr/>
        </p:nvSpPr>
        <p:spPr bwMode="auto">
          <a:xfrm>
            <a:off x="3419475" y="2868613"/>
            <a:ext cx="4071938" cy="498475"/>
          </a:xfrm>
          <a:prstGeom prst="wedgeRectCallout">
            <a:avLst>
              <a:gd name="adj1" fmla="val -32143"/>
              <a:gd name="adj2" fmla="val -9680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F8A66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eaLnBrk="1" latinLnBrk="1" hangingPunct="1">
              <a:defRPr/>
            </a:pPr>
            <a:endParaRPr lang="ko-KR" altLang="en-US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754" name="직사각형 23"/>
          <p:cNvSpPr>
            <a:spLocks noChangeArrowheads="1"/>
          </p:cNvSpPr>
          <p:nvPr/>
        </p:nvSpPr>
        <p:spPr bwMode="auto">
          <a:xfrm>
            <a:off x="3459163" y="2914650"/>
            <a:ext cx="39925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1050" dirty="0">
                <a:solidFill>
                  <a:srgbClr val="000000"/>
                </a:solidFill>
                <a:latin typeface="+mj-ea"/>
                <a:ea typeface="+mj-ea"/>
              </a:rPr>
              <a:t>검색하고자 하는 키워드를 정의 내릴 수 있음 </a:t>
            </a:r>
            <a:r>
              <a:rPr lang="en-US" altLang="ko-KR" sz="1050" b="1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1050" b="1" dirty="0">
                <a:solidFill>
                  <a:srgbClr val="000000"/>
                </a:solidFill>
                <a:latin typeface="+mj-ea"/>
                <a:ea typeface="+mj-ea"/>
              </a:rPr>
              <a:t>필드 코드</a:t>
            </a:r>
            <a:r>
              <a:rPr lang="en-US" altLang="ko-KR" sz="1050" b="1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1050" b="1" u="sng" dirty="0">
                <a:solidFill>
                  <a:srgbClr val="000000"/>
                </a:solidFill>
                <a:latin typeface="+mj-ea"/>
                <a:ea typeface="+mj-ea"/>
              </a:rPr>
              <a:t>필드 선택 대신에 필드코드를 직접 써서 사용가능 </a:t>
            </a:r>
            <a:r>
              <a:rPr lang="en-US" altLang="ko-KR" sz="1050" b="1" u="sng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1050" b="1" u="sng" dirty="0">
                <a:solidFill>
                  <a:srgbClr val="000000"/>
                </a:solidFill>
                <a:latin typeface="+mj-ea"/>
                <a:ea typeface="+mj-ea"/>
              </a:rPr>
              <a:t>아래 참조</a:t>
            </a:r>
            <a:r>
              <a:rPr lang="en-US" altLang="ko-KR" sz="1050" b="1" u="sng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ko-KR" sz="105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92893"/>
              </p:ext>
            </p:extLst>
          </p:nvPr>
        </p:nvGraphicFramePr>
        <p:xfrm>
          <a:off x="2274888" y="5100638"/>
          <a:ext cx="1409700" cy="1433512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latin typeface="Calibri" panose="020F0502020204030204" pitchFamily="34" charset="0"/>
                        </a:rPr>
                        <a:t> All Text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AU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latin typeface="Calibri" panose="020F0502020204030204" pitchFamily="34" charset="0"/>
                        </a:rPr>
                        <a:t> Author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TI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latin typeface="Calibri" panose="020F0502020204030204" pitchFamily="34" charset="0"/>
                        </a:rPr>
                        <a:t> Title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SU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latin typeface="Calibri" panose="020F0502020204030204" pitchFamily="34" charset="0"/>
                        </a:rPr>
                        <a:t> Subject Terms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SO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latin typeface="Calibri" panose="020F0502020204030204" pitchFamily="34" charset="0"/>
                        </a:rPr>
                        <a:t> Source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latin typeface="Calibri" panose="020F0502020204030204" pitchFamily="34" charset="0"/>
                        </a:rPr>
                        <a:t> Abstract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IS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latin typeface="Calibri" panose="020F0502020204030204" pitchFamily="34" charset="0"/>
                        </a:rPr>
                        <a:t> ISSN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IB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dirty="0">
                          <a:latin typeface="Calibri" panose="020F0502020204030204" pitchFamily="34" charset="0"/>
                        </a:rPr>
                        <a:t> ISBN</a:t>
                      </a: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784" name="직사각형 25"/>
          <p:cNvSpPr>
            <a:spLocks noChangeArrowheads="1"/>
          </p:cNvSpPr>
          <p:nvPr/>
        </p:nvSpPr>
        <p:spPr bwMode="auto">
          <a:xfrm>
            <a:off x="3802063" y="5033963"/>
            <a:ext cx="63357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13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※  </a:t>
            </a:r>
            <a:r>
              <a:rPr lang="ko-KR" altLang="en-US" sz="13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필드코드 사용 예시</a:t>
            </a:r>
            <a:r>
              <a:rPr lang="en-US" altLang="ko-KR" sz="13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b="1" dirty="0">
                <a:solidFill>
                  <a:srgbClr val="404040"/>
                </a:solidFill>
                <a:latin typeface="Calibri" panose="020F0502020204030204" pitchFamily="34" charset="0"/>
              </a:rPr>
              <a:t>      • </a:t>
            </a:r>
            <a:r>
              <a:rPr lang="en-US" altLang="ko-KR" sz="13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</a:t>
            </a:r>
            <a:r>
              <a:rPr lang="en-US" altLang="ko-KR" sz="13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Andrew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ko-KR" altLang="en-US" sz="13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저자가 </a:t>
            </a:r>
            <a:r>
              <a:rPr lang="en-US" altLang="ko-KR" sz="13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Andrew </a:t>
            </a:r>
            <a:r>
              <a:rPr lang="ko-KR" altLang="en-US" sz="13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인 결과만 제공</a:t>
            </a:r>
            <a:endParaRPr lang="en-US" altLang="ko-KR" sz="13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lang="en-US" altLang="ko-KR" sz="1300" b="1" dirty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en-US" altLang="ko-KR" sz="13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</a:t>
            </a:r>
            <a:r>
              <a:rPr lang="en-US" altLang="ko-KR" sz="13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3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</a:t>
            </a:r>
            <a:r>
              <a:rPr lang="en-US" altLang="ko-KR" sz="13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3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주제가 </a:t>
            </a:r>
            <a:r>
              <a:rPr lang="en-US" altLang="ko-KR" sz="13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</a:t>
            </a:r>
            <a:r>
              <a:rPr lang="ko-KR" altLang="en-US" sz="13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인 결과만 제공</a:t>
            </a:r>
            <a:endParaRPr lang="en-US" altLang="ko-KR" sz="13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13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기본 검색창에 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로도 이용가능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</a:t>
            </a:r>
            <a:r>
              <a:rPr lang="en-US" altLang="ko-KR" sz="13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r>
              <a:rPr lang="en-US" altLang="ko-KR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ko-KR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altLang="ko-KR" sz="13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US" altLang="ko-KR" sz="13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Scott</a:t>
            </a:r>
            <a:r>
              <a:rPr lang="en-US" altLang="ko-KR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defRPr/>
            </a:pPr>
            <a:endParaRPr lang="en-US" altLang="ko-KR" sz="13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179763" y="1617663"/>
            <a:ext cx="1236662" cy="885825"/>
          </a:xfrm>
          <a:prstGeom prst="rect">
            <a:avLst/>
          </a:prstGeom>
          <a:noFill/>
          <a:ln w="19050">
            <a:solidFill>
              <a:srgbClr val="F8A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  <p:sp>
        <p:nvSpPr>
          <p:cNvPr id="31790" name="직사각형 7"/>
          <p:cNvSpPr>
            <a:spLocks noChangeArrowheads="1"/>
          </p:cNvSpPr>
          <p:nvPr/>
        </p:nvSpPr>
        <p:spPr bwMode="auto">
          <a:xfrm>
            <a:off x="596900" y="582612"/>
            <a:ext cx="5540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※ 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기본</a:t>
            </a: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/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고급 검색 시 이용 방법과 주요 </a:t>
            </a:r>
            <a:r>
              <a:rPr kumimoji="0" lang="ko-KR" altLang="en-US" sz="1400" b="1">
                <a:solidFill>
                  <a:srgbClr val="C00000"/>
                </a:solidFill>
                <a:latin typeface="Calibri" panose="020F0502020204030204" pitchFamily="34" charset="0"/>
              </a:rPr>
              <a:t>필드코드</a:t>
            </a:r>
            <a:r>
              <a:rPr kumimoji="0" lang="ko-KR" altLang="en-US" sz="1400">
                <a:solidFill>
                  <a:srgbClr val="404040"/>
                </a:solidFill>
                <a:latin typeface="Calibri" panose="020F0502020204030204" pitchFamily="34" charset="0"/>
              </a:rPr>
              <a:t> 용법 예시</a:t>
            </a:r>
            <a:r>
              <a:rPr kumimoji="0"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4488" y="4908550"/>
            <a:ext cx="1746250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주요 필드코드 설명</a:t>
            </a:r>
            <a:endParaRPr lang="ko-KR" altLang="en-US" sz="14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2900" y="5421313"/>
            <a:ext cx="16891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필드코드는 반드시 </a:t>
            </a:r>
            <a:r>
              <a:rPr lang="ko-KR" altLang="en-US" sz="1400" b="1" u="sng" dirty="0">
                <a:solidFill>
                  <a:srgbClr val="A20000"/>
                </a:solidFill>
                <a:latin typeface="+mn-ea"/>
                <a:ea typeface="+mn-ea"/>
              </a:rPr>
              <a:t>대문자 </a:t>
            </a:r>
            <a:r>
              <a:rPr lang="en-US" altLang="ko-KR" sz="1400" b="1" u="sng" dirty="0">
                <a:solidFill>
                  <a:srgbClr val="A20000"/>
                </a:solidFill>
                <a:latin typeface="+mn-ea"/>
                <a:ea typeface="+mn-ea"/>
              </a:rPr>
              <a:t>2</a:t>
            </a:r>
            <a:r>
              <a:rPr lang="ko-KR" altLang="en-US" sz="1400" b="1" u="sng" dirty="0">
                <a:solidFill>
                  <a:srgbClr val="A20000"/>
                </a:solidFill>
                <a:latin typeface="+mn-ea"/>
                <a:ea typeface="+mn-ea"/>
              </a:rPr>
              <a:t>개 </a:t>
            </a:r>
            <a:r>
              <a:rPr lang="en-US" altLang="ko-KR" sz="1400" b="1" u="sng" dirty="0">
                <a:solidFill>
                  <a:srgbClr val="A20000"/>
                </a:solidFill>
                <a:latin typeface="+mn-ea"/>
                <a:ea typeface="+mn-ea"/>
              </a:rPr>
              <a:t>+ </a:t>
            </a:r>
            <a:r>
              <a:rPr lang="ko-KR" altLang="en-US" sz="1400" b="1" u="sng" dirty="0">
                <a:solidFill>
                  <a:srgbClr val="A20000"/>
                </a:solidFill>
                <a:latin typeface="+mn-ea"/>
                <a:ea typeface="+mn-ea"/>
              </a:rPr>
              <a:t>빈칸</a:t>
            </a:r>
            <a:r>
              <a:rPr lang="ko-KR" altLang="en-US" sz="1400" b="1" dirty="0">
                <a:solidFill>
                  <a:srgbClr val="A20000"/>
                </a:solidFill>
                <a:latin typeface="+mn-ea"/>
                <a:ea typeface="+mn-ea"/>
              </a:rPr>
              <a:t>  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으로 사용해야</a:t>
            </a:r>
            <a:endParaRPr lang="en-US" altLang="ko-KR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defRPr/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처리 가능</a:t>
            </a:r>
            <a:endParaRPr lang="en-US" altLang="ko-KR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77077" y="1419225"/>
            <a:ext cx="946298" cy="55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331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0" y="332583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*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기타 검색 연산자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&amp; 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필드코드 용법</a:t>
            </a:r>
            <a:endParaRPr lang="en-US" altLang="ko-KR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77813" y="1208088"/>
            <a:ext cx="2217737" cy="306387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Wild Card &amp; Truncation</a:t>
            </a:r>
            <a:endParaRPr lang="ko-KR" altLang="en-US" sz="14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38138" y="4400550"/>
            <a:ext cx="1776412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필드코드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: JN vs SO</a:t>
            </a:r>
            <a:endParaRPr lang="ko-KR" altLang="en-US" sz="14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0350" y="3073400"/>
            <a:ext cx="8909050" cy="1093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★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유의사항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spcBef>
                <a:spcPts val="300"/>
              </a:spcBef>
              <a:defRPr/>
            </a:pPr>
            <a:endParaRPr lang="en-US" altLang="ko-KR" sz="3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spcBef>
                <a:spcPts val="300"/>
              </a:spcBef>
              <a:defRPr/>
            </a:pP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1.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물음표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(?)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가 마지막에 있는 기사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(article)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및 제목 등은 </a:t>
            </a:r>
            <a:r>
              <a:rPr lang="ko-KR" altLang="en-US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물음표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를 </a:t>
            </a:r>
            <a:r>
              <a:rPr lang="ko-KR" altLang="en-US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제거 후 검색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추천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: Wild Card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로 인식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   ex)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Will Turkey Vote to Give Erdogan Even More Power</a:t>
            </a:r>
            <a:r>
              <a:rPr lang="en-US" altLang="ko-KR" sz="1300" b="1" i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?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→ Will Turkey Vote to Give Erdogan Even More Power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로 검색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 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2. Wildcard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와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Truncation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동시 사용 금지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: </a:t>
            </a:r>
            <a:r>
              <a:rPr lang="en-US" altLang="ko-KR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p</a:t>
            </a:r>
            <a:r>
              <a:rPr lang="en-US" altLang="ko-KR" sz="1300" b="1" dirty="0" err="1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#</a:t>
            </a:r>
            <a:r>
              <a:rPr lang="en-US" altLang="ko-KR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ediatric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*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검색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시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P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*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과 동일함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.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446088" y="4789488"/>
            <a:ext cx="9020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ko-KR" sz="1300" b="1" dirty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</a:rPr>
              <a:t>JN</a:t>
            </a:r>
            <a:r>
              <a:rPr lang="en-US" altLang="ko-KR" sz="1300" b="1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정확히 저널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출판물 명만 포함한 검색 시 사용</a:t>
            </a:r>
            <a:endParaRPr lang="en-US" altLang="ko-KR" sz="13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ko-KR" sz="1300" b="1" dirty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</a:rPr>
              <a:t>SO</a:t>
            </a:r>
            <a:r>
              <a:rPr lang="en-US" altLang="ko-KR" sz="1300" b="1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검색하고자 하는 키워드가 저널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출판물 명에 포함될 시 사용</a:t>
            </a:r>
            <a:endParaRPr lang="en-US" altLang="ko-KR" sz="13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ko-KR" sz="500" dirty="0">
                <a:solidFill>
                  <a:srgbClr val="404040"/>
                </a:solidFill>
                <a:latin typeface="Calibri" panose="020F0502020204030204" pitchFamily="34" charset="0"/>
              </a:rPr>
              <a:t>           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 ex) 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</a:rPr>
              <a:t>JN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 Time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정확히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“Time”</a:t>
            </a:r>
            <a:r>
              <a:rPr lang="ko-KR" alt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만 포함하는 검색 결과 제공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   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</a:rPr>
              <a:t>SO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Time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 “Time” </a:t>
            </a:r>
            <a:r>
              <a:rPr lang="ko-KR" alt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뿐만 아니라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“Time &amp; Society”, “Journal of time series analysis”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등과 함께 검색 결과 제공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endParaRPr lang="en-US" altLang="ko-KR" sz="13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 ※  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</a:rPr>
              <a:t>DE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 vs 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</a:rPr>
              <a:t>SU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 : </a:t>
            </a:r>
            <a:r>
              <a:rPr lang="ko-KR" altLang="en-US" sz="1300" b="1" dirty="0">
                <a:solidFill>
                  <a:srgbClr val="404040"/>
                </a:solidFill>
                <a:latin typeface="Calibri" panose="020F0502020204030204" pitchFamily="34" charset="0"/>
              </a:rPr>
              <a:t>모두 주제관련 필드코드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.    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</a:rPr>
              <a:t>DE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는 </a:t>
            </a:r>
            <a:r>
              <a:rPr lang="ko-KR" altLang="en-US" sz="1300" b="1" u="sng" dirty="0">
                <a:solidFill>
                  <a:srgbClr val="404040"/>
                </a:solidFill>
                <a:latin typeface="Calibri" panose="020F0502020204030204" pitchFamily="34" charset="0"/>
              </a:rPr>
              <a:t>정확히 포함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한</a:t>
            </a:r>
            <a:r>
              <a:rPr lang="en-US" altLang="ko-KR" sz="1300" dirty="0">
                <a:solidFill>
                  <a:srgbClr val="404040"/>
                </a:solidFill>
                <a:latin typeface="Calibri" panose="020F0502020204030204" pitchFamily="34" charset="0"/>
              </a:rPr>
              <a:t>,      </a:t>
            </a:r>
            <a:r>
              <a:rPr lang="en-US" altLang="ko-KR" sz="1300" b="1" dirty="0">
                <a:solidFill>
                  <a:srgbClr val="0070C0"/>
                </a:solidFill>
                <a:latin typeface="Calibri" panose="020F0502020204030204" pitchFamily="34" charset="0"/>
              </a:rPr>
              <a:t>SU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는 </a:t>
            </a:r>
            <a:r>
              <a:rPr lang="ko-KR" altLang="en-US" sz="1300" b="1" u="sng" dirty="0">
                <a:solidFill>
                  <a:srgbClr val="404040"/>
                </a:solidFill>
                <a:latin typeface="Calibri" panose="020F0502020204030204" pitchFamily="34" charset="0"/>
              </a:rPr>
              <a:t>같이</a:t>
            </a:r>
            <a:r>
              <a:rPr lang="en-US" altLang="ko-KR" sz="1300" b="1" u="sng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300" b="1" u="sng" dirty="0">
                <a:solidFill>
                  <a:srgbClr val="404040"/>
                </a:solidFill>
                <a:latin typeface="Calibri" panose="020F0502020204030204" pitchFamily="34" charset="0"/>
              </a:rPr>
              <a:t>포함된</a:t>
            </a:r>
            <a:r>
              <a:rPr lang="ko-KR" altLang="en-US" sz="1300" dirty="0">
                <a:solidFill>
                  <a:srgbClr val="404040"/>
                </a:solidFill>
                <a:latin typeface="Calibri" panose="020F0502020204030204" pitchFamily="34" charset="0"/>
              </a:rPr>
              <a:t> 주제 검색 결과 제공 </a:t>
            </a:r>
            <a:endParaRPr lang="en-US" altLang="ko-KR" sz="13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04800" y="1635125"/>
          <a:ext cx="8637588" cy="133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488">
                  <a:extLst>
                    <a:ext uri="{9D8B030D-6E8A-4147-A177-3AD203B41FA5}">
                      <a16:colId xmlns:a16="http://schemas.microsoft.com/office/drawing/2014/main" val="1593127866"/>
                    </a:ext>
                  </a:extLst>
                </a:gridCol>
                <a:gridCol w="535049">
                  <a:extLst>
                    <a:ext uri="{9D8B030D-6E8A-4147-A177-3AD203B41FA5}">
                      <a16:colId xmlns:a16="http://schemas.microsoft.com/office/drawing/2014/main" val="2736154626"/>
                    </a:ext>
                  </a:extLst>
                </a:gridCol>
                <a:gridCol w="3255434">
                  <a:extLst>
                    <a:ext uri="{9D8B030D-6E8A-4147-A177-3AD203B41FA5}">
                      <a16:colId xmlns:a16="http://schemas.microsoft.com/office/drawing/2014/main" val="2754056573"/>
                    </a:ext>
                  </a:extLst>
                </a:gridCol>
                <a:gridCol w="3563617">
                  <a:extLst>
                    <a:ext uri="{9D8B030D-6E8A-4147-A177-3AD203B41FA5}">
                      <a16:colId xmlns:a16="http://schemas.microsoft.com/office/drawing/2014/main" val="1021266661"/>
                    </a:ext>
                  </a:extLst>
                </a:gridCol>
              </a:tblGrid>
              <a:tr h="5697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Wild</a:t>
                      </a:r>
                      <a:r>
                        <a:rPr lang="en-US" altLang="ko-KR" sz="13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card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0070C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?</a:t>
                      </a:r>
                      <a:endParaRPr lang="ko-KR" altLang="en-US" sz="1600" b="1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하나의 문자 대체</a:t>
                      </a: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ne</a:t>
                      </a:r>
                      <a:r>
                        <a:rPr lang="en-US" altLang="ko-KR" sz="1300" b="1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  <a:r>
                        <a:rPr lang="en-US" altLang="ko-KR" sz="13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altLang="ko-KR" sz="13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o-KR" altLang="en-US" sz="13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입력 시</a:t>
                      </a:r>
                      <a:r>
                        <a:rPr lang="en-US" altLang="ko-KR" sz="13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, next, neat, nest </a:t>
                      </a:r>
                      <a:r>
                        <a:rPr lang="ko-KR" altLang="en-US" sz="13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등 검색</a:t>
                      </a:r>
                      <a:endParaRPr lang="en-US" altLang="ko-KR" sz="1300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단</a:t>
                      </a:r>
                      <a:r>
                        <a:rPr lang="en-US" altLang="ko-KR" sz="13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, net</a:t>
                      </a:r>
                      <a:r>
                        <a:rPr lang="ko-KR" altLang="en-US" sz="13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은 검색하지 않음</a:t>
                      </a:r>
                      <a:endParaRPr lang="en-US" altLang="ko-KR" sz="1300" dirty="0">
                        <a:solidFill>
                          <a:srgbClr val="40404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67"/>
                  </a:ext>
                </a:extLst>
              </a:tr>
              <a:tr h="381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Wildcard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0070C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#</a:t>
                      </a:r>
                      <a:endParaRPr lang="ko-KR" altLang="en-US" sz="1600" b="1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철자법이 다른 단어에 대한 검색 수행</a:t>
                      </a: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colo</a:t>
                      </a:r>
                      <a:r>
                        <a:rPr lang="en-US" altLang="ko-KR" sz="1300" b="1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#</a:t>
                      </a:r>
                      <a:r>
                        <a:rPr lang="en-US" altLang="ko-KR" sz="1300" b="1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altLang="ko-KR" sz="1300" b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o-KR" altLang="en-US" sz="1300" b="1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입력시</a:t>
                      </a:r>
                      <a:r>
                        <a:rPr lang="en-US" altLang="ko-KR" sz="1300" b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, color, </a:t>
                      </a:r>
                      <a:r>
                        <a:rPr lang="en-US" altLang="ko-KR" sz="1300" b="1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colour</a:t>
                      </a:r>
                      <a:r>
                        <a:rPr lang="en-US" altLang="ko-KR" sz="1300" b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o-KR" altLang="en-US" sz="1300" b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검색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673826"/>
                  </a:ext>
                </a:extLst>
              </a:tr>
              <a:tr h="381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Truncation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0070C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*</a:t>
                      </a:r>
                      <a:endParaRPr lang="ko-KR" altLang="en-US" sz="1600" b="1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여러 문자 대체</a:t>
                      </a: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Academ</a:t>
                      </a:r>
                      <a:r>
                        <a:rPr lang="en-US" altLang="ko-KR" sz="1300" b="1" i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altLang="ko-KR" sz="1300" b="1" i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o-KR" altLang="en-US" sz="1300" b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입력 시</a:t>
                      </a:r>
                      <a:r>
                        <a:rPr lang="en-US" altLang="ko-KR" sz="1300" b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, Academic, Academy </a:t>
                      </a:r>
                      <a:r>
                        <a:rPr lang="ko-KR" altLang="en-US" sz="1300" b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등 검색</a:t>
                      </a:r>
                      <a:r>
                        <a:rPr lang="en-US" altLang="ko-KR" sz="1300" b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0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r="1164" b="61895"/>
          <a:stretch/>
        </p:blipFill>
        <p:spPr>
          <a:xfrm>
            <a:off x="2989263" y="1206500"/>
            <a:ext cx="6111875" cy="5118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45294" y="608012"/>
            <a:ext cx="673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solidFill>
                  <a:srgbClr val="404040"/>
                </a:solidFill>
                <a:latin typeface="Calibri" panose="020F0502020204030204" pitchFamily="34" charset="0"/>
              </a:rPr>
              <a:t>※ </a:t>
            </a:r>
            <a:r>
              <a:rPr lang="ko-KR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관련도순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으로 기본 출력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최근 일자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오래된 일자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출판물 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&amp; </a:t>
            </a:r>
            <a:r>
              <a:rPr lang="ko-KR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저자순 재정렬 가능</a:t>
            </a:r>
            <a:r>
              <a:rPr lang="en-US" altLang="ko-KR" sz="14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732" y="179387"/>
            <a:ext cx="647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404040"/>
                </a:solidFill>
                <a:latin typeface="Calibri" panose="020F0502020204030204" pitchFamily="34" charset="0"/>
              </a:rPr>
              <a:t>3.</a:t>
            </a:r>
            <a:r>
              <a:rPr lang="ko-KR" altLang="en-US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검색 결과보기 </a:t>
            </a:r>
            <a:r>
              <a:rPr lang="en-US" altLang="ko-K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(Result Page)</a:t>
            </a: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7405688" y="4037013"/>
            <a:ext cx="1454150" cy="846137"/>
          </a:xfrm>
          <a:prstGeom prst="wedgeRoundRectCallout">
            <a:avLst>
              <a:gd name="adj1" fmla="val 35395"/>
              <a:gd name="adj2" fmla="val -64178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853" name="직사각형 3"/>
          <p:cNvSpPr>
            <a:spLocks noChangeArrowheads="1"/>
          </p:cNvSpPr>
          <p:nvPr/>
        </p:nvSpPr>
        <p:spPr bwMode="auto">
          <a:xfrm>
            <a:off x="115888" y="1647825"/>
            <a:ext cx="301625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페이지당 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50</a:t>
            </a:r>
            <a:r>
              <a:rPr lang="ko-KR" alt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건</a:t>
            </a:r>
            <a:r>
              <a:rPr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씩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출력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조정 가능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검색 결과 재정렬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검색 결과 수정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패싯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제한자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ko-KR" altLang="en-US" sz="1300" b="1" dirty="0">
                <a:solidFill>
                  <a:srgbClr val="12A0B4"/>
                </a:solidFill>
                <a:latin typeface="Calibri" panose="020F0502020204030204" pitchFamily="34" charset="0"/>
              </a:rPr>
              <a:t>다음 페이지 참고</a:t>
            </a:r>
            <a:endParaRPr lang="en-US" altLang="ko-KR" sz="1300" b="1" dirty="0">
              <a:solidFill>
                <a:srgbClr val="12A0B4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기사 상세 정보 가기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기사 제목 클릭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제공 원문 바로가기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altLang="ko-K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      </a:t>
            </a:r>
            <a:r>
              <a:rPr lang="en-US" altLang="ko-KR" sz="1300" b="1" dirty="0">
                <a:solidFill>
                  <a:srgbClr val="C00000"/>
                </a:solidFill>
                <a:latin typeface="Calibri" panose="020F0502020204030204" pitchFamily="34" charset="0"/>
              </a:rPr>
              <a:t>PDF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형식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  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HTML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형식 제공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해당 기사 미리보기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개인 폴더 담기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이미지 바로 보기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기사 인용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피인용 정보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1" eaLnBrk="1" hangingPunct="1">
              <a:spcBef>
                <a:spcPct val="50000"/>
              </a:spcBef>
              <a:buFontTx/>
              <a:buNone/>
              <a:defRPr/>
            </a:pP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017838" y="2030413"/>
            <a:ext cx="1068387" cy="4268787"/>
          </a:xfrm>
          <a:prstGeom prst="rect">
            <a:avLst/>
          </a:prstGeom>
          <a:noFill/>
          <a:ln w="19050">
            <a:solidFill>
              <a:srgbClr val="F8A66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  <p:pic>
        <p:nvPicPr>
          <p:cNvPr id="35851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3702050"/>
            <a:ext cx="17303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3" y="3716338"/>
            <a:ext cx="1492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타원 32"/>
          <p:cNvSpPr/>
          <p:nvPr/>
        </p:nvSpPr>
        <p:spPr>
          <a:xfrm>
            <a:off x="90488" y="1693863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90488" y="32019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90488" y="3787775"/>
            <a:ext cx="180975" cy="179388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90488" y="1987550"/>
            <a:ext cx="180975" cy="179388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5451475" y="2363788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4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5135563" y="19446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1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90488" y="1228725"/>
            <a:ext cx="1746250" cy="307975"/>
          </a:xfrm>
          <a:prstGeom prst="rect">
            <a:avLst/>
          </a:prstGeom>
          <a:solidFill>
            <a:srgbClr val="12A0B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결과화면 용어 정리</a:t>
            </a:r>
          </a:p>
        </p:txBody>
      </p:sp>
      <p:pic>
        <p:nvPicPr>
          <p:cNvPr id="35866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071938"/>
            <a:ext cx="13192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타원 44"/>
          <p:cNvSpPr/>
          <p:nvPr/>
        </p:nvSpPr>
        <p:spPr>
          <a:xfrm>
            <a:off x="7596188" y="1944688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2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2249488"/>
            <a:ext cx="801688" cy="8191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7" name="타원 46"/>
          <p:cNvSpPr/>
          <p:nvPr/>
        </p:nvSpPr>
        <p:spPr>
          <a:xfrm>
            <a:off x="3811588" y="2095500"/>
            <a:ext cx="180975" cy="180975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3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5573713" y="3429000"/>
            <a:ext cx="180975" cy="179388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5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8350250" y="3695700"/>
            <a:ext cx="180975" cy="179388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6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8867775" y="3479800"/>
            <a:ext cx="180975" cy="179388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7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98963" y="4578350"/>
            <a:ext cx="180975" cy="179388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8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5997575" y="4868863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9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pic>
        <p:nvPicPr>
          <p:cNvPr id="35875" name="그림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129338"/>
            <a:ext cx="24495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타원 52"/>
          <p:cNvSpPr/>
          <p:nvPr/>
        </p:nvSpPr>
        <p:spPr>
          <a:xfrm>
            <a:off x="90488" y="4383088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5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90488" y="4976813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6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90488" y="5272088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7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90488" y="5576888"/>
            <a:ext cx="180975" cy="179387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8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90488" y="5870575"/>
            <a:ext cx="180975" cy="179388"/>
          </a:xfrm>
          <a:prstGeom prst="ellipse">
            <a:avLst/>
          </a:prstGeom>
          <a:solidFill>
            <a:srgbClr val="12A0B4"/>
          </a:solidFill>
          <a:ln>
            <a:solidFill>
              <a:srgbClr val="12A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100" b="1" dirty="0">
                <a:solidFill>
                  <a:prstClr val="white"/>
                </a:solidFill>
              </a:rPr>
              <a:t>9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pic>
        <p:nvPicPr>
          <p:cNvPr id="35881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975225"/>
            <a:ext cx="17303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5287963"/>
            <a:ext cx="1492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그림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4692650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4" name="그림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694238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직사각형 61"/>
          <p:cNvSpPr/>
          <p:nvPr/>
        </p:nvSpPr>
        <p:spPr>
          <a:xfrm>
            <a:off x="8447087" y="1382712"/>
            <a:ext cx="636588" cy="402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180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2237</Words>
  <Application>Microsoft Office PowerPoint</Application>
  <PresentationFormat>화면 슬라이드 쇼(4:3)</PresentationFormat>
  <Paragraphs>434</Paragraphs>
  <Slides>25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굴림</vt:lpstr>
      <vt:lpstr>맑은 고딕</vt:lpstr>
      <vt:lpstr>Batang</vt:lpstr>
      <vt:lpstr>Arial</vt:lpstr>
      <vt:lpstr>Calibri</vt:lpstr>
      <vt:lpstr>Ebrima</vt:lpstr>
      <vt:lpstr>Wingdings</vt:lpstr>
      <vt:lpstr>EBSCO 2015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PRODUCT PPT</dc:title>
  <dc:creator>Megan Hobart</dc:creator>
  <cp:lastModifiedBy>James H. Kim</cp:lastModifiedBy>
  <cp:revision>62</cp:revision>
  <cp:lastPrinted>2017-03-14T02:37:36Z</cp:lastPrinted>
  <dcterms:created xsi:type="dcterms:W3CDTF">2016-02-22T18:42:13Z</dcterms:created>
  <dcterms:modified xsi:type="dcterms:W3CDTF">2017-12-29T01:03:57Z</dcterms:modified>
</cp:coreProperties>
</file>