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8531225" cy="12801600"/>
  <p:notesSz cx="6797675" cy="9926638"/>
  <p:embeddedFontLst>
    <p:embeddedFont>
      <p:font typeface="나눔스퀘어라운드 Bold" panose="020B0600000101010101" pitchFamily="50" charset="-127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나눔스퀘어_ac Bold" panose="020B0600000101010101" pitchFamily="50" charset="-127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경기천년바탕 Regular" panose="02020503020101020101" pitchFamily="18" charset="-127"/>
      <p:regular r:id="rId27"/>
    </p:embeddedFont>
    <p:embeddedFont>
      <p:font typeface="나눔스퀘어라운드 Regular" panose="020B0600000101010101" pitchFamily="50" charset="-127"/>
      <p:regular r:id="rId28"/>
    </p:embeddedFont>
    <p:embeddedFont>
      <p:font typeface="휴먼모음T" panose="02030504000101010101" pitchFamily="18" charset="-127"/>
      <p:regular r:id="rId29"/>
    </p:embeddedFont>
    <p:embeddedFont>
      <p:font typeface="경기천년제목 Medium" panose="02020603020101020101" pitchFamily="18" charset="-127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842" y="2095078"/>
            <a:ext cx="7251541" cy="4456853"/>
          </a:xfrm>
        </p:spPr>
        <p:txBody>
          <a:bodyPr anchor="b"/>
          <a:lstStyle>
            <a:lvl1pPr algn="ctr">
              <a:defRPr sz="559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403" y="6723804"/>
            <a:ext cx="6398419" cy="3090756"/>
          </a:xfrm>
        </p:spPr>
        <p:txBody>
          <a:bodyPr/>
          <a:lstStyle>
            <a:lvl1pPr marL="0" indent="0" algn="ctr">
              <a:buNone/>
              <a:defRPr sz="2239"/>
            </a:lvl1pPr>
            <a:lvl2pPr marL="426568" indent="0" algn="ctr">
              <a:buNone/>
              <a:defRPr sz="1866"/>
            </a:lvl2pPr>
            <a:lvl3pPr marL="853135" indent="0" algn="ctr">
              <a:buNone/>
              <a:defRPr sz="1679"/>
            </a:lvl3pPr>
            <a:lvl4pPr marL="1279703" indent="0" algn="ctr">
              <a:buNone/>
              <a:defRPr sz="1493"/>
            </a:lvl4pPr>
            <a:lvl5pPr marL="1706270" indent="0" algn="ctr">
              <a:buNone/>
              <a:defRPr sz="1493"/>
            </a:lvl5pPr>
            <a:lvl6pPr marL="2132838" indent="0" algn="ctr">
              <a:buNone/>
              <a:defRPr sz="1493"/>
            </a:lvl6pPr>
            <a:lvl7pPr marL="2559406" indent="0" algn="ctr">
              <a:buNone/>
              <a:defRPr sz="1493"/>
            </a:lvl7pPr>
            <a:lvl8pPr marL="2985973" indent="0" algn="ctr">
              <a:buNone/>
              <a:defRPr sz="1493"/>
            </a:lvl8pPr>
            <a:lvl9pPr marL="3412541" indent="0" algn="ctr">
              <a:buNone/>
              <a:defRPr sz="1493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81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5159" y="681567"/>
            <a:ext cx="1839545" cy="1084876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522" y="681567"/>
            <a:ext cx="5411996" cy="108487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2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16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79" y="3191514"/>
            <a:ext cx="7358182" cy="5325109"/>
          </a:xfrm>
        </p:spPr>
        <p:txBody>
          <a:bodyPr anchor="b"/>
          <a:lstStyle>
            <a:lvl1pPr>
              <a:defRPr sz="5598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079" y="8567000"/>
            <a:ext cx="7358182" cy="2800349"/>
          </a:xfrm>
        </p:spPr>
        <p:txBody>
          <a:bodyPr/>
          <a:lstStyle>
            <a:lvl1pPr marL="0" indent="0">
              <a:buNone/>
              <a:defRPr sz="2239">
                <a:solidFill>
                  <a:schemeClr val="tx1"/>
                </a:solidFill>
              </a:defRPr>
            </a:lvl1pPr>
            <a:lvl2pPr marL="42656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2pPr>
            <a:lvl3pPr marL="853135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3pPr>
            <a:lvl4pPr marL="127970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27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28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5940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597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254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9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522" y="3407833"/>
            <a:ext cx="3625771" cy="81224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932" y="3407833"/>
            <a:ext cx="3625771" cy="81224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94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33" y="681570"/>
            <a:ext cx="7358182" cy="247438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634" y="3138171"/>
            <a:ext cx="3609107" cy="1537969"/>
          </a:xfrm>
        </p:spPr>
        <p:txBody>
          <a:bodyPr anchor="b"/>
          <a:lstStyle>
            <a:lvl1pPr marL="0" indent="0">
              <a:buNone/>
              <a:defRPr sz="2239" b="1"/>
            </a:lvl1pPr>
            <a:lvl2pPr marL="426568" indent="0">
              <a:buNone/>
              <a:defRPr sz="1866" b="1"/>
            </a:lvl2pPr>
            <a:lvl3pPr marL="853135" indent="0">
              <a:buNone/>
              <a:defRPr sz="1679" b="1"/>
            </a:lvl3pPr>
            <a:lvl4pPr marL="1279703" indent="0">
              <a:buNone/>
              <a:defRPr sz="1493" b="1"/>
            </a:lvl4pPr>
            <a:lvl5pPr marL="1706270" indent="0">
              <a:buNone/>
              <a:defRPr sz="1493" b="1"/>
            </a:lvl5pPr>
            <a:lvl6pPr marL="2132838" indent="0">
              <a:buNone/>
              <a:defRPr sz="1493" b="1"/>
            </a:lvl6pPr>
            <a:lvl7pPr marL="2559406" indent="0">
              <a:buNone/>
              <a:defRPr sz="1493" b="1"/>
            </a:lvl7pPr>
            <a:lvl8pPr marL="2985973" indent="0">
              <a:buNone/>
              <a:defRPr sz="1493" b="1"/>
            </a:lvl8pPr>
            <a:lvl9pPr marL="3412541" indent="0">
              <a:buNone/>
              <a:defRPr sz="149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634" y="4676140"/>
            <a:ext cx="3609107" cy="68778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8933" y="3138171"/>
            <a:ext cx="3626882" cy="1537969"/>
          </a:xfrm>
        </p:spPr>
        <p:txBody>
          <a:bodyPr anchor="b"/>
          <a:lstStyle>
            <a:lvl1pPr marL="0" indent="0">
              <a:buNone/>
              <a:defRPr sz="2239" b="1"/>
            </a:lvl1pPr>
            <a:lvl2pPr marL="426568" indent="0">
              <a:buNone/>
              <a:defRPr sz="1866" b="1"/>
            </a:lvl2pPr>
            <a:lvl3pPr marL="853135" indent="0">
              <a:buNone/>
              <a:defRPr sz="1679" b="1"/>
            </a:lvl3pPr>
            <a:lvl4pPr marL="1279703" indent="0">
              <a:buNone/>
              <a:defRPr sz="1493" b="1"/>
            </a:lvl4pPr>
            <a:lvl5pPr marL="1706270" indent="0">
              <a:buNone/>
              <a:defRPr sz="1493" b="1"/>
            </a:lvl5pPr>
            <a:lvl6pPr marL="2132838" indent="0">
              <a:buNone/>
              <a:defRPr sz="1493" b="1"/>
            </a:lvl6pPr>
            <a:lvl7pPr marL="2559406" indent="0">
              <a:buNone/>
              <a:defRPr sz="1493" b="1"/>
            </a:lvl7pPr>
            <a:lvl8pPr marL="2985973" indent="0">
              <a:buNone/>
              <a:defRPr sz="1493" b="1"/>
            </a:lvl8pPr>
            <a:lvl9pPr marL="3412541" indent="0">
              <a:buNone/>
              <a:defRPr sz="149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8933" y="4676140"/>
            <a:ext cx="3626882" cy="68778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77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2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82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33" y="853440"/>
            <a:ext cx="2751542" cy="2987040"/>
          </a:xfrm>
        </p:spPr>
        <p:txBody>
          <a:bodyPr anchor="b"/>
          <a:lstStyle>
            <a:lvl1pPr>
              <a:defRPr sz="298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882" y="1843196"/>
            <a:ext cx="4318933" cy="9097433"/>
          </a:xfrm>
        </p:spPr>
        <p:txBody>
          <a:bodyPr/>
          <a:lstStyle>
            <a:lvl1pPr>
              <a:defRPr sz="2986"/>
            </a:lvl1pPr>
            <a:lvl2pPr>
              <a:defRPr sz="2612"/>
            </a:lvl2pPr>
            <a:lvl3pPr>
              <a:defRPr sz="2239"/>
            </a:lvl3pPr>
            <a:lvl4pPr>
              <a:defRPr sz="1866"/>
            </a:lvl4pPr>
            <a:lvl5pPr>
              <a:defRPr sz="1866"/>
            </a:lvl5pPr>
            <a:lvl6pPr>
              <a:defRPr sz="1866"/>
            </a:lvl6pPr>
            <a:lvl7pPr>
              <a:defRPr sz="1866"/>
            </a:lvl7pPr>
            <a:lvl8pPr>
              <a:defRPr sz="1866"/>
            </a:lvl8pPr>
            <a:lvl9pPr>
              <a:defRPr sz="186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633" y="3840480"/>
            <a:ext cx="2751542" cy="7114964"/>
          </a:xfrm>
        </p:spPr>
        <p:txBody>
          <a:bodyPr/>
          <a:lstStyle>
            <a:lvl1pPr marL="0" indent="0">
              <a:buNone/>
              <a:defRPr sz="1493"/>
            </a:lvl1pPr>
            <a:lvl2pPr marL="426568" indent="0">
              <a:buNone/>
              <a:defRPr sz="1306"/>
            </a:lvl2pPr>
            <a:lvl3pPr marL="853135" indent="0">
              <a:buNone/>
              <a:defRPr sz="1120"/>
            </a:lvl3pPr>
            <a:lvl4pPr marL="1279703" indent="0">
              <a:buNone/>
              <a:defRPr sz="933"/>
            </a:lvl4pPr>
            <a:lvl5pPr marL="1706270" indent="0">
              <a:buNone/>
              <a:defRPr sz="933"/>
            </a:lvl5pPr>
            <a:lvl6pPr marL="2132838" indent="0">
              <a:buNone/>
              <a:defRPr sz="933"/>
            </a:lvl6pPr>
            <a:lvl7pPr marL="2559406" indent="0">
              <a:buNone/>
              <a:defRPr sz="933"/>
            </a:lvl7pPr>
            <a:lvl8pPr marL="2985973" indent="0">
              <a:buNone/>
              <a:defRPr sz="933"/>
            </a:lvl8pPr>
            <a:lvl9pPr marL="3412541" indent="0">
              <a:buNone/>
              <a:defRPr sz="9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33" y="853440"/>
            <a:ext cx="2751542" cy="2987040"/>
          </a:xfrm>
        </p:spPr>
        <p:txBody>
          <a:bodyPr anchor="b"/>
          <a:lstStyle>
            <a:lvl1pPr>
              <a:defRPr sz="298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6882" y="1843196"/>
            <a:ext cx="4318933" cy="9097433"/>
          </a:xfrm>
        </p:spPr>
        <p:txBody>
          <a:bodyPr anchor="t"/>
          <a:lstStyle>
            <a:lvl1pPr marL="0" indent="0">
              <a:buNone/>
              <a:defRPr sz="2986"/>
            </a:lvl1pPr>
            <a:lvl2pPr marL="426568" indent="0">
              <a:buNone/>
              <a:defRPr sz="2612"/>
            </a:lvl2pPr>
            <a:lvl3pPr marL="853135" indent="0">
              <a:buNone/>
              <a:defRPr sz="2239"/>
            </a:lvl3pPr>
            <a:lvl4pPr marL="1279703" indent="0">
              <a:buNone/>
              <a:defRPr sz="1866"/>
            </a:lvl4pPr>
            <a:lvl5pPr marL="1706270" indent="0">
              <a:buNone/>
              <a:defRPr sz="1866"/>
            </a:lvl5pPr>
            <a:lvl6pPr marL="2132838" indent="0">
              <a:buNone/>
              <a:defRPr sz="1866"/>
            </a:lvl6pPr>
            <a:lvl7pPr marL="2559406" indent="0">
              <a:buNone/>
              <a:defRPr sz="1866"/>
            </a:lvl7pPr>
            <a:lvl8pPr marL="2985973" indent="0">
              <a:buNone/>
              <a:defRPr sz="1866"/>
            </a:lvl8pPr>
            <a:lvl9pPr marL="3412541" indent="0">
              <a:buNone/>
              <a:defRPr sz="1866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633" y="3840480"/>
            <a:ext cx="2751542" cy="7114964"/>
          </a:xfrm>
        </p:spPr>
        <p:txBody>
          <a:bodyPr/>
          <a:lstStyle>
            <a:lvl1pPr marL="0" indent="0">
              <a:buNone/>
              <a:defRPr sz="1493"/>
            </a:lvl1pPr>
            <a:lvl2pPr marL="426568" indent="0">
              <a:buNone/>
              <a:defRPr sz="1306"/>
            </a:lvl2pPr>
            <a:lvl3pPr marL="853135" indent="0">
              <a:buNone/>
              <a:defRPr sz="1120"/>
            </a:lvl3pPr>
            <a:lvl4pPr marL="1279703" indent="0">
              <a:buNone/>
              <a:defRPr sz="933"/>
            </a:lvl4pPr>
            <a:lvl5pPr marL="1706270" indent="0">
              <a:buNone/>
              <a:defRPr sz="933"/>
            </a:lvl5pPr>
            <a:lvl6pPr marL="2132838" indent="0">
              <a:buNone/>
              <a:defRPr sz="933"/>
            </a:lvl6pPr>
            <a:lvl7pPr marL="2559406" indent="0">
              <a:buNone/>
              <a:defRPr sz="933"/>
            </a:lvl7pPr>
            <a:lvl8pPr marL="2985973" indent="0">
              <a:buNone/>
              <a:defRPr sz="933"/>
            </a:lvl8pPr>
            <a:lvl9pPr marL="3412541" indent="0">
              <a:buNone/>
              <a:defRPr sz="93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9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522" y="681570"/>
            <a:ext cx="7358182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22" y="3407833"/>
            <a:ext cx="7358182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522" y="11865189"/>
            <a:ext cx="1919526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9E0F-B31D-4993-9E69-3D71CE7E2AE5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5969" y="11865189"/>
            <a:ext cx="2879288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5177" y="11865189"/>
            <a:ext cx="1919526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EB32-94EB-4B2B-8A9A-8E144BF80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32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3135" rtl="0" eaLnBrk="1" latinLnBrk="1" hangingPunct="1">
        <a:lnSpc>
          <a:spcPct val="90000"/>
        </a:lnSpc>
        <a:spcBef>
          <a:spcPct val="0"/>
        </a:spcBef>
        <a:buNone/>
        <a:defRPr sz="4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284" indent="-213284" algn="l" defTabSz="853135" rtl="0" eaLnBrk="1" latinLnBrk="1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2" kern="1200">
          <a:solidFill>
            <a:schemeClr val="tx1"/>
          </a:solidFill>
          <a:latin typeface="+mn-lt"/>
          <a:ea typeface="+mn-ea"/>
          <a:cs typeface="+mn-cs"/>
        </a:defRPr>
      </a:lvl1pPr>
      <a:lvl2pPr marL="639851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2pPr>
      <a:lvl3pPr marL="1066419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492987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919554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346122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772689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7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625825" indent="-213284" algn="l" defTabSz="853135" rtl="0" eaLnBrk="1" latinLnBrk="1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1pPr>
      <a:lvl2pPr marL="426568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2pPr>
      <a:lvl3pPr marL="853135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279703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706270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132838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559406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985973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412541" algn="l" defTabSz="853135" rtl="0" eaLnBrk="1" latinLnBrk="1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87507"/>
              </p:ext>
            </p:extLst>
          </p:nvPr>
        </p:nvGraphicFramePr>
        <p:xfrm>
          <a:off x="423212" y="1792779"/>
          <a:ext cx="7832892" cy="1018302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4017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감염자 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564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美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뉴욕주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 단위 처음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3987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유력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치료 후보물질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임상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 준비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최대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대상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부산일보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 세계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여파에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수출감소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~10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일까지 일평균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18.6%↓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537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어제 하루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19, 3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가지 유형으로 변이해 전세계 확산”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채용 절벽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갈수록 심화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512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무증상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자가격리자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투표 허용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오후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 전에 도착해야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'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격리해제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111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확인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靑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치료제ㆍ백신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개발 범정부지원단 구성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이번 주 가동”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수도권에서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럭셔리대피소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짓는 부유층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검사받았다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백신 임상 이르면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월에 시작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환자 참여”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25271"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7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68195"/>
          <a:ext cx="7832892" cy="102437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795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요양병원 확진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사회복지사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전층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돌아다니며 환자 접촉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“발열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호흡기 증상 땐 출근하지 말아야”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사망자도 청도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대남병원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남자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정세균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총리 “마스크 수출량 제한”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온천교회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교인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최초 감염원 파악 안돼”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오후에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833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퇴원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사망자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오늘만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숨져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 속 신천지 신도 기성교회 숨어들다 들통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김포서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개월 여아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최연소 감염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기존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부부의 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204→ 433→ 602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공포의 주말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안전지대는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없다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온천교회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집단확진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등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602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추경카드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꺼내든 정부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Vs“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추경 남발”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문 대통령 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위기 경보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경계→심각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상향”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16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중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온천교회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수련회 참석”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신천지에 묻힌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…28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이후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일째 안 나와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대구지역 신종 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하루만에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148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…302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하루새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229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433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신앙도 숨긴다는 신천지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'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자가격리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조치에도 우려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부산도 뚫려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동시에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발생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사망자 나왔다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이번에도 청도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대남병원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 새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늘었다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초기엔 감기몸살처럼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전파력은 독감의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첫 사망자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…63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남성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(2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)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교회서 ‘슈퍼 전파’ 추정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예배 참석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전수조사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30945" y="1778167"/>
          <a:ext cx="8130226" cy="103338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11684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227830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790712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8293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 달 동안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명이었는데 하루 만에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폭증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사실상 지역사회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감염단계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완치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오늘 격리해제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퇴원 검토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장기전 대비해 증상 따라 의료기관 나눠 치료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31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번환자 다녀간 대구교회 폐쇄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전국 교회예배 중단”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질본 “코로나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새 국면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역학적 연관성 없는 환자 늘어날 수 있어”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‘코로나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31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명중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퇴원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‘감염경로 오리무중’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29·30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이번주 ‘코로나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 분수령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배달앱 이용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13%↑,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영화예매앱은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19%↓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크루즈 내 국민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‘대통령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전용기’로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데려온다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해외여행력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없는 대구 여성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전파력 적어도 사스 정도는 된다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상황 심각”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악용한 보이스피싱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스미싱 문자 주의보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확진자는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29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아내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지역사회 감염 우려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 방문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접촉 정황 없어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지역사회 감염’ 초긴장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유학생 대학 내 격리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학생들 ‘불만’ 증가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확진자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28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분석 결과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잠복기 평균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4.1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매일일보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 확진자 다녀간 도시 셧다운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‘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점입가경’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아산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진천 격리 우한 교민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366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퇴소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…2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 만에 집으로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확진자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28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변동 없어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퇴원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검사중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535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진단검사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만명까지 확대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지역사회 확산 ‘선제 대응’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28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퇴원 눈앞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7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퇴원자 평균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15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일만에 완치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17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환자의 코로나 극복기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독감 느낌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심각한 질병 아냐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3·8·17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완치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격리 해제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산소마스크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다른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고열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폐렴 증상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진단 시약 추가 승인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검사 가능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4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11929"/>
          <a:ext cx="7832892" cy="102407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772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“신종 코로나 공식 한글 명칭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변경”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명칭은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'COVID-19'"···"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개월 내 준비될 것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교민 귀환’ 전세기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현지 공항 도착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‘공기 중 전파’ 가능성에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의학계 “가능성 낮아”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“밀폐공간 두렵다”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코로나發 대중교통 기피증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02.10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2~3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주가 고비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최고령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예의 주시해야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4526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코로나바이러스 확대 우려에 학교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365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 휴업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학사일정 종료에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큰폭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감소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체류 우리 교민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신종 코로나 최초 확진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02.10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‘신종 코로나’ 국내 추가 확진 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체온 재고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손 소독한 후 입실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코로나가 바꾼 시험장 풍경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퇴원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번째 완치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사례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아들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며느리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“배달 음식 문 앞에 놔주세요”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혁신도시 일상 바꾼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여성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진료 거부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의료법 적용 조치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진단키트 도입 첫날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배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늘었지만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검사기관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대상 확대 영향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의심환자 증가세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명칭에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안 들어가는 게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바람직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中연구진 “멸종위기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천산갑이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신종 코로나 중간 숙주일 가능성”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정세균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잠복기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감안시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지금부터 분수령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증가에 학교 수업 감축 허용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수업일수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10%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까지 가능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방문 상관없이 증상 땐 신종 코로나 검사한다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중국인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지인 신고로 확인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완치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격리해제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212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방문력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없어도 의심환자 판단 시 신종 코로나 검사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360" y="1789422"/>
          <a:ext cx="7832892" cy="1032252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621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 검사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음성’도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안심 못한다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차서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양성’으로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지역사회에 더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확대될수도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위기상황 인정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74146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…17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환자와 같은 곳 방문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첫 ‘완치’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만에 퇴원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비상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교육부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대학에 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 이내 개강 연기’ 권고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우려에 “매장 내 일회용품 일시 허용”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여전히 “신종 코로나 中 봉쇄는 필요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없다”는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사무총장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‘신종 코로나 휴교’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336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새 학기도 늦출 수 있다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공항 외국인 자동입국심사대 운영중단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일부터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‘춘절’ 중국 갔던 유학생 오고 곧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새학기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맞는 대학가 ‘비상’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지침 강화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2m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접촉시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모두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자가격리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졸업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입학식 취소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축소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고마다 ‘몸살’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문손잡이서도 발견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휴대폰 등 소독 잘해야”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02.04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경찰 “마스크 매점매석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수사 가능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현재 진행 건 없어”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손끝까지 꼼꼼히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마스크 철벽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셀프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방역’이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가장 확실한 방역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우한국제패션센터 한국관 슈퍼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감염지되나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…3·7·8·15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모두 거쳤다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다녀간 곳곳 임시휴업”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유통업계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신종코로나에 ‘울상’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종합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)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속보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박능후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복지부 장관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무증상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경증도 전파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일부터 中 위험지역 방문 외국인 입국 제한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무사증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제도 중단”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코로나맵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 돌파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…27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대학생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서버비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사비 충당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‘신종 코로나’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7·8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번은 중국서 함께 근무한 동료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…87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방역 당국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선별진료소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532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개로 확대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 1339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상담원 증원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02.01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‘신종 코로나’ 국내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접촉자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파악에 총력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단독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동선 한눈에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대학생이 만든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코로나맵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오늘은 이런 경향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 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‘신종 코로나’ 국내 첫 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 감염’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방역 뚫렸다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763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02.01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‘신종 코로나’ 추가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‘일본서 감염’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68503" y="1786793"/>
          <a:ext cx="7994233" cy="1042397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93089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207292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693852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020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01.31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MBC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국제적 비상사태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선포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01.31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MBC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마스크 대란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024439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01.31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MBC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전세기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김포공항 도착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교민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367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귀국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82496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01.31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MBC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첫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 감염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01.31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 우한 전세기 투입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‥"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최대한 다 데려오겠다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01.30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공기 중 감염 사실상 불가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대부분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비말감염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콜록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소리에 화들짝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불안감 속 번지는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혐오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교민 아산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진천에 격리수용 결정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임시생활시설 진천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아산 결정 반발 거세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진입로 차단 시위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폐렴’ 위험 수위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높음’으로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조정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‘불안’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1339 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먹통’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상담인력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최대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지역콜센터에서도 안내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447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“잠복기도 전염” 신종 코로나바이러스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英연구팀 “우한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초 감염자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이를 것”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2,800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육박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확진 환자 확인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...55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한국인 남성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경보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주의→경계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중앙사고수습본부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가동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전염력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얼마나 될까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사스보다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감염규모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최소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배” 전망까지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“바이러스 감염자가 쓰러졌어요”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…SNS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 허위 괴담 난무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번째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거주 한국인 남성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한국경제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중국서 오는 모든 입국자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`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건강상태질문서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`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제출 받는다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우한 폐렴 두번째 환자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모두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명과 접촉했다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두 번째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우한폐렴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한시적 도시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봉쇄령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대중교통 전면중단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4737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헤럴드경제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정세균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총리 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초기에 과하다 싶을 정도로 대응해야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부정적 영향 최소화”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 발원지 우한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앵커도 마스크 쓰고 생방송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01.23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비상사태 선포 단계 아냐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뉴시스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 확산 방지하려면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슈퍼전파자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막아야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中전문가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792782"/>
          <a:ext cx="7832892" cy="1042962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56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미국서 ‘우한 폐렴’ 첫 환자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중국서 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여행객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브릿지경제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 공포감에 바이오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마스크株 동반 강세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3987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“우한 폐렴 감염 상황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공식 발표보다 클 수도”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개별관광 운도 못뗐는데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폐렴에 국경 막아버린 北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01.22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와 전쟁 돌입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사스 사태 수준 격상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글로벌이코노믹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‘우한 폐렴’ 사람 간 전염 확인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의료진도 양성 반응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아시아타임즈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中증시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 영향에 하락 마감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파이낸셜뉴스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中폐렴 일파만파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수도 베이징도 감염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이틀새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 확진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여성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‘중국 우한 폐렴’ 국내서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첫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위기경보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‘주의’ 격상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01.20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서울경제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박능후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우한폐렴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국내 지역사회 감염은 없을 것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YTN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급증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중증도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4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 발생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45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증가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Jtbc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두 번째 사망자 발생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태국서도 확진 환자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쿠키뉴스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설맞아 中신종 코로나바이러스 ‘주의보’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질본 “최고단계 검역” 자신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노컷뉴스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日서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신종코로나바이러스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감염환자 첫 발생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中우한 여행 뒤 폐렴증상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사람 간 전파 배제 못 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"…WHO,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 대비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태국서도 확인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…WHO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심각성 인식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“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수산물 시장이 진원지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사람 간 감염 증거 없어”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뉴스랩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질병관리본부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코로나바이러스 분석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검사법 개발 착수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바이러스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사스와 비슷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유사도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80%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달해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중국서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첫 사망자 발생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…60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남성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4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서울경제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원인불명 폐렴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과 무관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코로나바이러스 검사에서 음성 나와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01.10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Jtbc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질본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유전정보 요청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01.09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전문가팀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“우한 원인불명 집단 폐렴 ‘신종 코로나바이러스’ 잠정 판정”</a:t>
                      </a: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01.08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뉴시스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입국자 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폐렴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증상자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첫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…36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중국여성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7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01.07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춘절 대이동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앞두고 원인불명 폐렴 비상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홍콩환자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21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08196"/>
              </p:ext>
            </p:extLst>
          </p:nvPr>
        </p:nvGraphicFramePr>
        <p:xfrm>
          <a:off x="423208" y="1792770"/>
          <a:ext cx="7832892" cy="10200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4197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4528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450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455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맥못추는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프랑스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치명률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13%,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伊 누르고 세계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3987"/>
                  </a:ext>
                </a:extLst>
              </a:tr>
              <a:tr h="500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응원이 큰 도움 되었다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최전선 신임 간호장교들 복귀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04.10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6260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 후생상 “실제론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배”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423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472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전세계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150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 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만여명 사망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4151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5G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전염된다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?”…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음모론 기승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시간→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분으로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진단 시간 크게 줄어든다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쿠오모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父子와 코로나의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인연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글로벌 이슈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/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하정민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김향미의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찬찬히 본 세계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']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이주자들 거주지는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시한폭탄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6779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확산방지용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‘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손목밴드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인권침해 논란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</a:p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상당수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국가 더 강력한 지침 적용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정점 시기상조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뉴욕 사망자 다시 급증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 최다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[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속보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]‘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감염자 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384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미국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넘겨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뉴욕시만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넘어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651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유지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부산역 인근 격리 시설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운영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(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오전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)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“주민번호가 한국과 일본의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대응 차이를 만들었다”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이틀 연속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이하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뉴욕 동물원 호랑이도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美 동물 첫 사례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284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…46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만에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이하로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“구충제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이버멕틴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48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시간 내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바이러스 죽인다” 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43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NYT 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부하들 구하고 ‘잘린’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크로지어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전 함장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감염”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12" y="1792770"/>
          <a:ext cx="7832892" cy="1030833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4094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뉴시스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日 코로나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19 </a:t>
                      </a:r>
                      <a:r>
                        <a:rPr lang="ko-KR" alt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신규확진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 사흘째 일일 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명 넘어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...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누계 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4570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명</a:t>
                      </a:r>
                      <a:endParaRPr lang="en-US" altLang="ko-KR" sz="1400" b="0" i="0" kern="1200" dirty="0" smtClean="0">
                        <a:solidFill>
                          <a:schemeClr val="tx1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폐쇄된 도서관 열어달라” 가처분신청 기각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경향비즈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 바이러스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묻어있을라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지폐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주화 꺼린다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 의료인력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241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환자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94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156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 총리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강도 높은 사회적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거리두기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일까지 연장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“전 세계 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사망자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넘어섰다”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단기간 종식 가능성 거의 없어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팽팽한 줄다리기 중”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고위험군에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흡연자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폐기능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저하 가능성 높아”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이탈리아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치명률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12.07% 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丁총리 “조만간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해외유입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상당 부분 통제 가능할 것”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소득줄어도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재난지원금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못받나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건보료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지급기준 논란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첫 발생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만에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서울경제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첫 의료인 사망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“담배회사도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백신 개발 나섰다”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BAT,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담뱃잎 활용한 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백신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 임상 돌입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“美 정보당국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통계 축소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은폐로 결론”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9976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소비자물가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1.0%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상승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가공식품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축산물↑”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9887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242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일일 최다기록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격리조치 위반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수사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송치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백신 개발 선도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후보물질 확보해 동물시험 돌입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42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04.01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서울경제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美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사망자 中 앞질러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792784"/>
          <a:ext cx="7832892" cy="103192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9472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휴관했는데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반 고흐 그림 도난 당한 미술관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9786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어제 하루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3987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없어 더 걱정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청정국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팬데믹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사각지대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백악관 “대응 잘해도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사망”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암울한 전망 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기업체감경기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패닉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＇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수준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금융위기 이후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11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년만에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최저치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‘바젤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Ⅲ’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은행규제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년 연장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두 차례 음성 나온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판정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시간 만에 사망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03.30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감염자 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9661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경증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‘천식 치료제’ 효과 검증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다음달 임상시험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 국경 부근 북한군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넘게 사망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진단기술 ‘국제표준’ 인정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…81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개국서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검사키트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요청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9583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해외유입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412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미국서 입국한 생후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개월 영아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문화일보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완치자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격리치료환자 넘어섰다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발생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일만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03.28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 의료진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코로나 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그 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신천지 신도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 제이미주병원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19 51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무더기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미국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환자수 중국 제치고 세계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훌쩍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넘어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작동하지 않아요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중국산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진단키트 산 국가들 아우성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주한미군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11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여군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병사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03.27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9332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계속 나온다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 입국거부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말까지 연장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하루새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9241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오늘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G20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화상 정상회의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공조’ 속도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4135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03.26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체코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한국노선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금지 해제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위험국가서도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제외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792772"/>
          <a:ext cx="7832892" cy="1031918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7951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살인진드기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분석법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노하우로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혈청학적 진단기술 개발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동선 파악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24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시간→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분으로 준다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3987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부산시 소상공인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자영업자에 현금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 원씩 긴급민생지원금 지원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9068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미국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아동 첫 사망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03.25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9137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검역서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확진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파이낸셜뉴스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내년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현안 해결 등 역점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초슈퍼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예산 가능성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재정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빨간불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“유럽서 어제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1203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입국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증상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명” 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IMF 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경기침체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년 금융위기보다 심각할 수도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03.24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9037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고강도 사회적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거리두기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성과 따라 별도 지침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마련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기업들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관련 재택근무 멈추고 속속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정상출근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03.23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감염자 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8961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모두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8,897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03.22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이하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'…10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만명당 환자수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위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전자신문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금일부터 유럽 입국자 전수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03.21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147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모두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8,799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KBS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한중일 외교장관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대응 화상 회의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기업인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예외입국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’ 논의할 듯 </a:t>
                      </a:r>
                    </a:p>
                  </a:txBody>
                  <a:tcPr marL="93047" marR="93047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SBS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오늘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 기준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652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어제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03.20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악화하는 유럽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이탈리아 누적 사망자 중국 초과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03.20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NEWSIS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일부터 </a:t>
                      </a:r>
                      <a:r>
                        <a:rPr lang="ko-KR" alt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유럽발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 입국자 코로나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19 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검사</a:t>
                      </a:r>
                      <a:r>
                        <a:rPr lang="en-US" altLang="ko-K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·2</a:t>
                      </a:r>
                      <a:r>
                        <a:rPr lang="ko-KR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주 격리 의무화</a:t>
                      </a:r>
                      <a:endParaRPr lang="en-US" altLang="ko-KR" sz="1400" b="0" i="0" kern="1200" dirty="0" smtClean="0">
                        <a:solidFill>
                          <a:schemeClr val="tx1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“혁신의 한국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그들은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항복 안했다”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극찬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포스텍연구팀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‘15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분 내’ 진단법 개발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북한도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로 방학 추가 연장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신규확진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또 세 자릿수로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…152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8565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75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03.19</a:t>
                      </a:r>
                    </a:p>
                  </a:txBody>
                  <a:tcPr marL="12309" marR="12309" marT="12309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12309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폐렴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 대구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 고교생 우한 코로나 ‘음성’</a:t>
                      </a:r>
                    </a:p>
                  </a:txBody>
                  <a:tcPr marL="93047" marR="12309" marT="1230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5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68186"/>
          <a:ext cx="7832892" cy="1029942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742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03.18.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한사랑요양병원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75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 요양병원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곳서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88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ko-KR" altLang="en-US" sz="1400" u="none" strike="noStrike" dirty="0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집단감염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03.18.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85·86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번째 사망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대구서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숨져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03.18.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 최초 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양성판정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받은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포메라니언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사망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03.18.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93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총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8,413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이틀째 증가세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4413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03.17.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사상초유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유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고교 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개학’ 현실화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대입 일정 변화 가능성도 </a:t>
                      </a:r>
                      <a:r>
                        <a:rPr lang="ko-KR" altLang="en-US" sz="1400" u="none" strike="noStrike" dirty="0" err="1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열어둬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03.17.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예배 강행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후폭풍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은혜의강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교회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52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기준금리 사상 첫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0%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시중은행 순이익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조원 증발 전망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완치까지 평균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 걸렸다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격리해제율은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8.8%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정은경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사회적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거리두기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그만두면 집단발병 급증할 수 있다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사상 첫 ‘온라인 개강’</a:t>
                      </a:r>
                      <a:r>
                        <a:rPr lang="en-US" altLang="ko-KR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사이버大 </a:t>
                      </a:r>
                      <a:r>
                        <a:rPr lang="ko-KR" altLang="en-US" sz="13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입학했나</a:t>
                      </a:r>
                      <a:r>
                        <a:rPr lang="ko-KR" altLang="en-US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” 볼멘소리</a:t>
                      </a:r>
                      <a:r>
                        <a:rPr lang="en-US" altLang="ko-KR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소리 </a:t>
                      </a:r>
                      <a:r>
                        <a:rPr lang="ko-KR" altLang="en-US" sz="13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안들리고</a:t>
                      </a:r>
                      <a:r>
                        <a:rPr lang="ko-KR" altLang="en-US" sz="13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서버 ‘먹통’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‘빨아 쓰는 마스크’ 나온다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 달간 사용 가능”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오늘부터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유럽 전역에 특별입국절차 적용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이틀 연속 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두자릿수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누적 환자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8236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03.16.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뉴스한국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마스크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부제 시행 첫 주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공적 마스크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4847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2000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장 공급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“신종 코로나 의료진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지치지 않도록 대책 마련”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매일일보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19,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우울증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스트레스 ‘마음의 병’ 늘어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 공포’ 노린 마스크 사기범들 줄줄이 구속기소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개학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4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월 초로 미뤄지나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교육부 “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차 연기 검토 중”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신규확진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76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완치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120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뚜렷해진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`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골든크로스</a:t>
                      </a:r>
                      <a:r>
                        <a:rPr lang="en-US" altLang="ko-KR" sz="1400" u="none" strike="noStrike" dirty="0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`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부산에서도 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첫 사망자 나왔다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smtClean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한국發 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입국제한 세계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131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전날 대비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팬데믹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속 중요한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선례된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한국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WHO “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함께 연구하고 싶다”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신종 코로나 중증 이상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92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u="none" strike="noStrike" dirty="0" err="1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감염사례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81%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는 집단감염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"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답답하더라도 최대한 주말 외출 자제해달라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공항 면세점 코로나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백기</a:t>
                      </a:r>
                      <a:r>
                        <a:rPr lang="en-US" altLang="ko-KR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u="none" strike="noStrike" dirty="0"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식음 사업자는 어쩌나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6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45659"/>
          <a:ext cx="7832892" cy="102663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804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 집단감염 ‘통계적 착시’ 걷히는 과정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안심하긴 일러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패닉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이제 시작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숨은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수만명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될듯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“수업시간에도 마스크 써야 하나요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?”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개학 앞둔 교실은 고민 중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“해양수산부 관련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직원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층서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근무”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검정고시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공무원시험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여파로 잇따른 시험 연기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만에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완치자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첫 추월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“면역력 높아 괜찮아”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여전히 클럽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술집 몰리는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2030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처음으로 신종 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자가격리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중 완치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“띄어 앉아라”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콜센터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교대근무로 좌석 간격 확보한다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세종의소리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정부세종청사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드라이브 스루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선별진료소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운영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 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중 중증 이상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…59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위중”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매일일보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에 배달음식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선결제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늘었다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박원순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“구로 콜센터 관련 코로나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우한폐렴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판데믹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세계적 유행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)”… WHO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뒤늦은 선언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03.11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콜센터발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감염에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확진 다시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03.10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휴업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휴직 기업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만곳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육박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교육업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 달해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03.10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131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7513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03.10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팬데믹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위협 매우 현실화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03.08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박능후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다소 진정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물리적 봉쇄 없이 국민 협조 덕 방역 성과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03.08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질본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“가장 위험한 시나리오는 서울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경기 등 집단 감염”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03.08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179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7313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03.08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수 감소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 신도 검사 마무리 영향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"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03.08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대구서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 임산부 출산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아기는 음성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03.07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시 이후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274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45648"/>
          <a:ext cx="7832892" cy="102663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804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03.07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 세계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 돌파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발생국도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곳 넘어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03.06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일부터 일본인 무비자 입국 정지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日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입국제한에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‘맞불’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03.06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문 대통령 “남는 마스크 모두 정부가 살 것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생산 늘려달라”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03.06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오늘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 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6593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03.05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한국인 입국 규제 강화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여행객 더욱 줄 듯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03.05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322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6088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03.05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 첫 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드라이브스루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선별진료소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운영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03.04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오후에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293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증가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5621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03.04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연합뉴스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감염 방지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'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국민안심병원 전국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개로 증가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보건용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없다면 면 마스크 쓰세요”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달라진 마스크 사용 권고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 무서워”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제 발로 나가는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불법체류자들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발원지 찾으라는 시진핑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中책임론’ 떠넘기기 나서나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374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추가확진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...43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일만에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넘어섰다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03.03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확진환자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여전히 병실에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위중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국내선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`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19`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사태 사과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해외 언론엔 딴소리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사상 초유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 개학 연기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돌봄 공백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결국 학원으로 몰린다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?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03.02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123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…4335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명까지 늘어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03.01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하루 새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586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3736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03.01</a:t>
                      </a: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“완치됐던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번 환자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재감염 아니라 바이러스 재활성화”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경북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하루만에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736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늘어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2724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전국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86%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추가 확진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환자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3150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늘었다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보건당국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중증 이상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명은 ‘위중’”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조선일보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대구 첫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발생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일 만에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넘어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...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병상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의료진 부족 심각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02.29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WHO 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 세계 위험도 ‘매우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높음’으로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상향”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54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아시아투데이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문대통령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여야대표 공동발표문 “코로나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초당적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총력대응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8425024" y="382647"/>
            <a:ext cx="277591" cy="12418960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165705" y="418420"/>
            <a:ext cx="316935" cy="12383185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65704" y="4"/>
            <a:ext cx="8862647" cy="828176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560" y="12419645"/>
            <a:ext cx="8388193" cy="381954"/>
          </a:xfrm>
          <a:prstGeom prst="rect">
            <a:avLst/>
          </a:prstGeom>
          <a:solidFill>
            <a:srgbClr val="4D6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168" tIns="59084" rIns="118168" bIns="590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325">
              <a:solidFill>
                <a:srgbClr val="3366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3339" y="3591713"/>
            <a:ext cx="8560303" cy="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68" tIns="59084" rIns="118168" bIns="5908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325"/>
          </a:p>
        </p:txBody>
      </p:sp>
      <p:pic>
        <p:nvPicPr>
          <p:cNvPr id="16" name="그림 15" descr="Chemistry :: 아스피린의 합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17" y="468829"/>
            <a:ext cx="4164831" cy="737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329" y="828186"/>
            <a:ext cx="8268121" cy="1158060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endParaRPr lang="en-US" altLang="ko-KR" sz="1422" dirty="0">
              <a:solidFill>
                <a:schemeClr val="tx1">
                  <a:lumMod val="75000"/>
                  <a:lumOff val="25000"/>
                </a:schemeClr>
              </a:solidFill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  <a:p>
            <a:r>
              <a:rPr lang="ko-KR" altLang="en-US" sz="3618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18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" name="그림 19" descr="Chemistry :: 아스피린의 합성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6197631" y="12111958"/>
            <a:ext cx="1599361" cy="57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155" y="1206810"/>
            <a:ext cx="6134756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코로나바이러스감염증</a:t>
            </a:r>
            <a:r>
              <a:rPr lang="en-US" altLang="ko-KR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-19 (COVID-19) </a:t>
            </a:r>
            <a:r>
              <a:rPr lang="ko-KR" altLang="en-US" sz="2325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관련 기사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23208" y="1868195"/>
          <a:ext cx="7832892" cy="102437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028">
                  <a:extLst>
                    <a:ext uri="{9D8B030D-6E8A-4147-A177-3AD203B41FA5}">
                      <a16:colId xmlns:a16="http://schemas.microsoft.com/office/drawing/2014/main" val="384900795"/>
                    </a:ext>
                  </a:extLst>
                </a:gridCol>
                <a:gridCol w="1182927">
                  <a:extLst>
                    <a:ext uri="{9D8B030D-6E8A-4147-A177-3AD203B41FA5}">
                      <a16:colId xmlns:a16="http://schemas.microsoft.com/office/drawing/2014/main" val="1122753690"/>
                    </a:ext>
                  </a:extLst>
                </a:gridCol>
                <a:gridCol w="5578937">
                  <a:extLst>
                    <a:ext uri="{9D8B030D-6E8A-4147-A177-3AD203B41FA5}">
                      <a16:colId xmlns:a16="http://schemas.microsoft.com/office/drawing/2014/main" val="2762977486"/>
                    </a:ext>
                  </a:extLst>
                </a:gridCol>
              </a:tblGrid>
              <a:tr h="3795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날짜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언론사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8723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smtClean="0">
                          <a:effectLst/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기사 제목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marL="232616" marR="8723" marT="872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582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‘이번 주말’ 코로나 분수령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만명’ 조사 속도에 달렸다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73776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신규 환자 오늘만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571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2337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2634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장기화 대비하는 대학들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개강해도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 온라인 강의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5115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02.28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신천지에 수도권도 위험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코로나’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유증상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신도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8370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길거리 피해서 온라인 속으로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소통 방식도 바꿔놓은 코로나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0210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남극만 빼고 다 퍼졌다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31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하루만에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505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추가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1766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59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군대 내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증가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···9990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여명 격리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1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동아일보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‘신천지 압박’ 나선 부산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60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명으로 증가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9153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02.27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이겨내려면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집안에서 꾸준히 운동해 면역력 유지해야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38119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‘코로나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예방’ 천주교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236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년만에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첫 미사 전면 중단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5578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여파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재택근무 확산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중소기업은 고민 커져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7539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신천지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우한에 없다더니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 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발원지에 교회 있잖아”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녹취록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파문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31643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국민일보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마스크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 밑에 걸치거나 만지면 ‘무용지물’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419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나온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온천교회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분 머문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 교사도 감염됐다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2125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의심환자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검사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격리 거부하면 처벌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…‘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3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법’ 국회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통과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481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농협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우체국서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마스크 판매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···‘1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인당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매로’ 제한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2404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이데일리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 여파에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토익시험도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취소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사상 최초”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25082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서울신문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병원 문까지 닫고 “대구 가겠다”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전국서 의료인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 자원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51084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02.26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부산대 겸임교수 확진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…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부산대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통합기계관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전면 폐쇄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325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한국일보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“한국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급증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높은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진단역량과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정보 투명성에 기인”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80996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중앙일보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대응 위해 공공기관 차량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부제 일시 중지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82237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한겨레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“신천지 신도 전수 검사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입국 유학생 격리”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2230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02.25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세계일보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사망자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977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192889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02.24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</a:txBody>
                  <a:tcPr marL="9848" marR="9848" marT="9848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경향신문</a:t>
                      </a:r>
                    </a:p>
                  </a:txBody>
                  <a:tcPr marL="9848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경북 지역 코로나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19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확진자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200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···“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대남병원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등 집단감염 우려 수준”</a:t>
                      </a:r>
                    </a:p>
                  </a:txBody>
                  <a:tcPr marL="139569" marR="9848" marT="9848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5277</Words>
  <Application>Microsoft Office PowerPoint</Application>
  <PresentationFormat>사용자 지정</PresentationFormat>
  <Paragraphs>1197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나눔스퀘어라운드 Bold</vt:lpstr>
      <vt:lpstr>Calibri</vt:lpstr>
      <vt:lpstr>맑은 고딕</vt:lpstr>
      <vt:lpstr>나눔스퀘어_ac Bold</vt:lpstr>
      <vt:lpstr>Calibri Light</vt:lpstr>
      <vt:lpstr>Arial</vt:lpstr>
      <vt:lpstr>경기천년바탕 Regular</vt:lpstr>
      <vt:lpstr>나눔스퀘어라운드 Regular</vt:lpstr>
      <vt:lpstr>휴먼모음T</vt:lpstr>
      <vt:lpstr>경기천년제목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cp:lastPrinted>2020-04-14T04:23:41Z</cp:lastPrinted>
  <dcterms:created xsi:type="dcterms:W3CDTF">2020-04-13T07:18:50Z</dcterms:created>
  <dcterms:modified xsi:type="dcterms:W3CDTF">2020-04-14T04:25:22Z</dcterms:modified>
</cp:coreProperties>
</file>